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74"/>
  </p:notesMasterIdLst>
  <p:sldIdLst>
    <p:sldId id="257" r:id="rId2"/>
    <p:sldId id="328" r:id="rId3"/>
    <p:sldId id="329" r:id="rId4"/>
    <p:sldId id="330" r:id="rId5"/>
    <p:sldId id="403" r:id="rId6"/>
    <p:sldId id="333" r:id="rId7"/>
    <p:sldId id="334" r:id="rId8"/>
    <p:sldId id="335" r:id="rId9"/>
    <p:sldId id="336" r:id="rId10"/>
    <p:sldId id="337" r:id="rId11"/>
    <p:sldId id="338" r:id="rId12"/>
    <p:sldId id="339" r:id="rId13"/>
    <p:sldId id="340" r:id="rId14"/>
    <p:sldId id="341" r:id="rId15"/>
    <p:sldId id="343" r:id="rId16"/>
    <p:sldId id="344" r:id="rId17"/>
    <p:sldId id="345" r:id="rId18"/>
    <p:sldId id="422" r:id="rId19"/>
    <p:sldId id="347" r:id="rId20"/>
    <p:sldId id="346" r:id="rId21"/>
    <p:sldId id="404" r:id="rId22"/>
    <p:sldId id="406" r:id="rId23"/>
    <p:sldId id="376" r:id="rId24"/>
    <p:sldId id="348" r:id="rId25"/>
    <p:sldId id="349" r:id="rId26"/>
    <p:sldId id="350" r:id="rId27"/>
    <p:sldId id="351" r:id="rId28"/>
    <p:sldId id="352" r:id="rId29"/>
    <p:sldId id="353" r:id="rId30"/>
    <p:sldId id="354" r:id="rId31"/>
    <p:sldId id="355" r:id="rId32"/>
    <p:sldId id="356" r:id="rId33"/>
    <p:sldId id="357" r:id="rId34"/>
    <p:sldId id="358" r:id="rId35"/>
    <p:sldId id="370" r:id="rId36"/>
    <p:sldId id="408" r:id="rId37"/>
    <p:sldId id="360" r:id="rId38"/>
    <p:sldId id="361" r:id="rId39"/>
    <p:sldId id="362" r:id="rId40"/>
    <p:sldId id="363" r:id="rId41"/>
    <p:sldId id="409" r:id="rId42"/>
    <p:sldId id="366" r:id="rId43"/>
    <p:sldId id="367" r:id="rId44"/>
    <p:sldId id="368" r:id="rId45"/>
    <p:sldId id="369" r:id="rId46"/>
    <p:sldId id="365" r:id="rId47"/>
    <p:sldId id="371" r:id="rId48"/>
    <p:sldId id="372" r:id="rId49"/>
    <p:sldId id="373" r:id="rId50"/>
    <p:sldId id="374" r:id="rId51"/>
    <p:sldId id="375" r:id="rId52"/>
    <p:sldId id="420" r:id="rId53"/>
    <p:sldId id="377" r:id="rId54"/>
    <p:sldId id="378" r:id="rId55"/>
    <p:sldId id="379" r:id="rId56"/>
    <p:sldId id="380" r:id="rId57"/>
    <p:sldId id="396" r:id="rId58"/>
    <p:sldId id="421" r:id="rId59"/>
    <p:sldId id="384" r:id="rId60"/>
    <p:sldId id="385" r:id="rId61"/>
    <p:sldId id="287" r:id="rId62"/>
    <p:sldId id="387" r:id="rId63"/>
    <p:sldId id="388" r:id="rId64"/>
    <p:sldId id="389" r:id="rId65"/>
    <p:sldId id="410" r:id="rId66"/>
    <p:sldId id="390" r:id="rId67"/>
    <p:sldId id="391" r:id="rId68"/>
    <p:sldId id="392" r:id="rId69"/>
    <p:sldId id="411" r:id="rId70"/>
    <p:sldId id="394" r:id="rId71"/>
    <p:sldId id="399" r:id="rId72"/>
    <p:sldId id="395"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80" d="100"/>
          <a:sy n="80" d="100"/>
        </p:scale>
        <p:origin x="-1086" y="384"/>
      </p:cViewPr>
      <p:guideLst>
        <p:guide orient="horz" pos="2160"/>
        <p:guide pos="2880"/>
      </p:guideLst>
    </p:cSldViewPr>
  </p:slideViewPr>
  <p:notesTextViewPr>
    <p:cViewPr>
      <p:scale>
        <a:sx n="100" d="100"/>
        <a:sy n="100" d="100"/>
      </p:scale>
      <p:origin x="0" y="0"/>
    </p:cViewPr>
  </p:notesTextViewPr>
  <p:notesViewPr>
    <p:cSldViewPr>
      <p:cViewPr>
        <p:scale>
          <a:sx n="110" d="100"/>
          <a:sy n="110" d="100"/>
        </p:scale>
        <p:origin x="-504" y="15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F2563C-BCAC-4565-92D4-96748D450B1A}" type="datetimeFigureOut">
              <a:rPr lang="en-US" smtClean="0"/>
              <a:pPr/>
              <a:t>6/23/2015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40FDF3-F01C-4B01-A87A-024854808021}" type="slidenum">
              <a:rPr lang="en-US" smtClean="0"/>
              <a:pPr/>
              <a:t>‹#›</a:t>
            </a:fld>
            <a:endParaRPr lang="en-US" dirty="0"/>
          </a:p>
        </p:txBody>
      </p:sp>
    </p:spTree>
    <p:extLst>
      <p:ext uri="{BB962C8B-B14F-4D97-AF65-F5344CB8AC3E}">
        <p14:creationId xmlns:p14="http://schemas.microsoft.com/office/powerpoint/2010/main" val="238142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a:t>
            </a:fld>
            <a:endParaRPr lang="en-US" dirty="0"/>
          </a:p>
        </p:txBody>
      </p:sp>
    </p:spTree>
    <p:extLst>
      <p:ext uri="{BB962C8B-B14F-4D97-AF65-F5344CB8AC3E}">
        <p14:creationId xmlns:p14="http://schemas.microsoft.com/office/powerpoint/2010/main" val="393381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10</a:t>
            </a:fld>
            <a:endParaRPr lang="en-US" dirty="0"/>
          </a:p>
        </p:txBody>
      </p:sp>
    </p:spTree>
    <p:extLst>
      <p:ext uri="{BB962C8B-B14F-4D97-AF65-F5344CB8AC3E}">
        <p14:creationId xmlns:p14="http://schemas.microsoft.com/office/powerpoint/2010/main" val="233524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11</a:t>
            </a:fld>
            <a:endParaRPr lang="en-US" dirty="0"/>
          </a:p>
        </p:txBody>
      </p:sp>
    </p:spTree>
    <p:extLst>
      <p:ext uri="{BB962C8B-B14F-4D97-AF65-F5344CB8AC3E}">
        <p14:creationId xmlns:p14="http://schemas.microsoft.com/office/powerpoint/2010/main" val="350528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12</a:t>
            </a:fld>
            <a:endParaRPr lang="en-US" dirty="0"/>
          </a:p>
        </p:txBody>
      </p:sp>
    </p:spTree>
    <p:extLst>
      <p:ext uri="{BB962C8B-B14F-4D97-AF65-F5344CB8AC3E}">
        <p14:creationId xmlns:p14="http://schemas.microsoft.com/office/powerpoint/2010/main" val="62234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13</a:t>
            </a:fld>
            <a:endParaRPr lang="en-US" dirty="0"/>
          </a:p>
        </p:txBody>
      </p:sp>
    </p:spTree>
    <p:extLst>
      <p:ext uri="{BB962C8B-B14F-4D97-AF65-F5344CB8AC3E}">
        <p14:creationId xmlns:p14="http://schemas.microsoft.com/office/powerpoint/2010/main" val="1205508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14</a:t>
            </a:fld>
            <a:endParaRPr lang="en-US" dirty="0"/>
          </a:p>
        </p:txBody>
      </p:sp>
    </p:spTree>
    <p:extLst>
      <p:ext uri="{BB962C8B-B14F-4D97-AF65-F5344CB8AC3E}">
        <p14:creationId xmlns:p14="http://schemas.microsoft.com/office/powerpoint/2010/main" val="8013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15</a:t>
            </a:fld>
            <a:endParaRPr lang="en-US" dirty="0"/>
          </a:p>
        </p:txBody>
      </p:sp>
    </p:spTree>
    <p:extLst>
      <p:ext uri="{BB962C8B-B14F-4D97-AF65-F5344CB8AC3E}">
        <p14:creationId xmlns:p14="http://schemas.microsoft.com/office/powerpoint/2010/main" val="97890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16</a:t>
            </a:fld>
            <a:endParaRPr lang="en-US" dirty="0"/>
          </a:p>
        </p:txBody>
      </p:sp>
    </p:spTree>
    <p:extLst>
      <p:ext uri="{BB962C8B-B14F-4D97-AF65-F5344CB8AC3E}">
        <p14:creationId xmlns:p14="http://schemas.microsoft.com/office/powerpoint/2010/main" val="250994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17</a:t>
            </a:fld>
            <a:endParaRPr lang="en-US" dirty="0"/>
          </a:p>
        </p:txBody>
      </p:sp>
    </p:spTree>
    <p:extLst>
      <p:ext uri="{BB962C8B-B14F-4D97-AF65-F5344CB8AC3E}">
        <p14:creationId xmlns:p14="http://schemas.microsoft.com/office/powerpoint/2010/main" val="147176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18</a:t>
            </a:fld>
            <a:endParaRPr lang="en-US" dirty="0"/>
          </a:p>
        </p:txBody>
      </p:sp>
    </p:spTree>
    <p:extLst>
      <p:ext uri="{BB962C8B-B14F-4D97-AF65-F5344CB8AC3E}">
        <p14:creationId xmlns:p14="http://schemas.microsoft.com/office/powerpoint/2010/main" val="256744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19</a:t>
            </a:fld>
            <a:endParaRPr lang="en-US" dirty="0"/>
          </a:p>
        </p:txBody>
      </p:sp>
    </p:spTree>
    <p:extLst>
      <p:ext uri="{BB962C8B-B14F-4D97-AF65-F5344CB8AC3E}">
        <p14:creationId xmlns:p14="http://schemas.microsoft.com/office/powerpoint/2010/main" val="15577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C409B7-7FB3-49EA-B2E7-26F1DDB8851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Toxic stress and Trauma</a:t>
            </a:r>
          </a:p>
          <a:p>
            <a:endParaRPr lang="en-US" dirty="0"/>
          </a:p>
          <a:p>
            <a:r>
              <a:rPr lang="en-US" dirty="0"/>
              <a:t>Slide shows three rectangular-shaped boxes, one on top of the other, in different colors with the following  words:</a:t>
            </a:r>
          </a:p>
          <a:p>
            <a:endParaRPr lang="en-US" dirty="0"/>
          </a:p>
          <a:p>
            <a:r>
              <a:rPr lang="en-US" dirty="0"/>
              <a:t>Green box: Positive: Brief increases in heart rate, mild elevations in stress hormone levels.</a:t>
            </a:r>
          </a:p>
          <a:p>
            <a:endParaRPr lang="en-US" dirty="0"/>
          </a:p>
          <a:p>
            <a:r>
              <a:rPr lang="en-US" dirty="0"/>
              <a:t>Orange box: Tolerable: Serious, temporary stress responses, buffered by supportive relationships.</a:t>
            </a:r>
          </a:p>
          <a:p>
            <a:endParaRPr lang="en-US" dirty="0"/>
          </a:p>
          <a:p>
            <a:r>
              <a:rPr lang="en-US" dirty="0"/>
              <a:t>Red box: Toxic: Prolonged activation of stress response systems in the absence of protective relationships. </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20</a:t>
            </a:fld>
            <a:endParaRPr lang="en-US" dirty="0"/>
          </a:p>
        </p:txBody>
      </p:sp>
    </p:spTree>
    <p:extLst>
      <p:ext uri="{BB962C8B-B14F-4D97-AF65-F5344CB8AC3E}">
        <p14:creationId xmlns:p14="http://schemas.microsoft.com/office/powerpoint/2010/main" val="1686365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brain under stress: structural remodeling</a:t>
            </a:r>
          </a:p>
          <a:p>
            <a:endParaRPr lang="en-US" dirty="0"/>
          </a:p>
          <a:p>
            <a:r>
              <a:rPr lang="en-US" dirty="0" smtClean="0"/>
              <a:t>This slide provides a side-view image of the brain, labeling the prefrontal cortex, hippocampus and amygdala. There are three arrows around the image.  The arrow near the Prefrontal cortex points down and has the word “atrophy’ next to it.  The arrow next to “hippocampus” also points down and says “atrophy.”  The arrow near the work amygdala points up and reads “amygdala, hypertrophy and later atrophy.” </a:t>
            </a:r>
          </a:p>
          <a:p>
            <a:endParaRPr lang="en-US" dirty="0"/>
          </a:p>
          <a:p>
            <a:r>
              <a:rPr lang="en-US" dirty="0" smtClean="0"/>
              <a:t>The simple flowchart to the right of the image starts with “stressor activates the amygdala” with an arrow to the words “HPA Axis,” another arrow leading to words “release of cortisol” and after the last arrow, the words “heart races, blood goes to muscle, digestion shuts down, memory impacted.” </a:t>
            </a:r>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21</a:t>
            </a:fld>
            <a:endParaRPr lang="en-US" dirty="0"/>
          </a:p>
        </p:txBody>
      </p:sp>
    </p:spTree>
    <p:extLst>
      <p:ext uri="{BB962C8B-B14F-4D97-AF65-F5344CB8AC3E}">
        <p14:creationId xmlns:p14="http://schemas.microsoft.com/office/powerpoint/2010/main" val="4247751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Areas of the body affected by stress</a:t>
            </a:r>
          </a:p>
          <a:p>
            <a:endParaRPr lang="en-US" dirty="0"/>
          </a:p>
          <a:p>
            <a:r>
              <a:rPr lang="en-US" dirty="0" smtClean="0"/>
              <a:t>Silhouette image of a</a:t>
            </a:r>
            <a:r>
              <a:rPr lang="en-US" baseline="0" dirty="0" smtClean="0"/>
              <a:t> human body with images internal organs.  </a:t>
            </a:r>
          </a:p>
          <a:p>
            <a:r>
              <a:rPr lang="en-US" baseline="0" dirty="0" smtClean="0"/>
              <a:t>The following organs and systems are labeled:</a:t>
            </a:r>
          </a:p>
          <a:p>
            <a:r>
              <a:rPr lang="en-US" baseline="0" dirty="0" smtClean="0"/>
              <a:t>Brain and nerves</a:t>
            </a:r>
          </a:p>
          <a:p>
            <a:r>
              <a:rPr lang="en-US" baseline="0" dirty="0" smtClean="0"/>
              <a:t>Muscles and joints </a:t>
            </a:r>
          </a:p>
          <a:p>
            <a:r>
              <a:rPr lang="en-US" baseline="0" dirty="0" smtClean="0"/>
              <a:t>Heart</a:t>
            </a:r>
          </a:p>
          <a:p>
            <a:r>
              <a:rPr lang="en-US" baseline="0" dirty="0" smtClean="0"/>
              <a:t>Stomach</a:t>
            </a:r>
          </a:p>
          <a:p>
            <a:r>
              <a:rPr lang="en-US" baseline="0" dirty="0" err="1" smtClean="0"/>
              <a:t>Pancreast</a:t>
            </a:r>
            <a:endParaRPr lang="en-US" baseline="0" dirty="0" smtClean="0"/>
          </a:p>
          <a:p>
            <a:r>
              <a:rPr lang="en-US" baseline="0" dirty="0" smtClean="0"/>
              <a:t>Intestines</a:t>
            </a:r>
          </a:p>
          <a:p>
            <a:r>
              <a:rPr lang="en-US" baseline="0" dirty="0" smtClean="0"/>
              <a:t>Reproductive system</a:t>
            </a:r>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22</a:t>
            </a:fld>
            <a:endParaRPr lang="en-US" dirty="0"/>
          </a:p>
        </p:txBody>
      </p:sp>
    </p:spTree>
    <p:extLst>
      <p:ext uri="{BB962C8B-B14F-4D97-AF65-F5344CB8AC3E}">
        <p14:creationId xmlns:p14="http://schemas.microsoft.com/office/powerpoint/2010/main" val="40028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Term Consequences</a:t>
            </a:r>
          </a:p>
          <a:p>
            <a:endParaRPr lang="en-US" dirty="0" smtClean="0"/>
          </a:p>
          <a:p>
            <a:r>
              <a:rPr lang="en-US" dirty="0" smtClean="0"/>
              <a:t>Slide shows an image of a month of days from a calendar.</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25</a:t>
            </a:fld>
            <a:endParaRPr lang="en-US" dirty="0"/>
          </a:p>
        </p:txBody>
      </p:sp>
    </p:spTree>
    <p:extLst>
      <p:ext uri="{BB962C8B-B14F-4D97-AF65-F5344CB8AC3E}">
        <p14:creationId xmlns:p14="http://schemas.microsoft.com/office/powerpoint/2010/main" val="273190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What is an ACE?</a:t>
            </a:r>
          </a:p>
          <a:p>
            <a:endParaRPr lang="en-US" dirty="0" smtClean="0"/>
          </a:p>
          <a:p>
            <a:r>
              <a:rPr lang="en-US" dirty="0" smtClean="0"/>
              <a:t>10 types of childhood trauma measured in the ACE Study</a:t>
            </a:r>
          </a:p>
          <a:p>
            <a:endParaRPr lang="en-US" dirty="0" smtClean="0"/>
          </a:p>
          <a:p>
            <a:r>
              <a:rPr lang="en-US" dirty="0" smtClean="0"/>
              <a:t>Five are personal:</a:t>
            </a:r>
          </a:p>
          <a:p>
            <a:pPr>
              <a:lnSpc>
                <a:spcPct val="120000"/>
              </a:lnSpc>
            </a:pPr>
            <a:r>
              <a:rPr lang="en-US" dirty="0" smtClean="0"/>
              <a:t>Physical abuse</a:t>
            </a:r>
          </a:p>
          <a:p>
            <a:pPr>
              <a:lnSpc>
                <a:spcPct val="120000"/>
              </a:lnSpc>
            </a:pPr>
            <a:r>
              <a:rPr lang="en-US" dirty="0" smtClean="0"/>
              <a:t>Verbal abuse</a:t>
            </a:r>
          </a:p>
          <a:p>
            <a:pPr>
              <a:lnSpc>
                <a:spcPct val="120000"/>
              </a:lnSpc>
            </a:pPr>
            <a:r>
              <a:rPr lang="en-US" dirty="0" smtClean="0"/>
              <a:t>Sexual abuse</a:t>
            </a:r>
          </a:p>
          <a:p>
            <a:pPr>
              <a:lnSpc>
                <a:spcPct val="120000"/>
              </a:lnSpc>
            </a:pPr>
            <a:r>
              <a:rPr lang="en-US" dirty="0" smtClean="0"/>
              <a:t>Physical neglect</a:t>
            </a:r>
          </a:p>
          <a:p>
            <a:pPr>
              <a:lnSpc>
                <a:spcPct val="120000"/>
              </a:lnSpc>
            </a:pPr>
            <a:r>
              <a:rPr lang="en-US" dirty="0" smtClean="0"/>
              <a:t>Emotional neglect</a:t>
            </a:r>
          </a:p>
          <a:p>
            <a:endParaRPr lang="en-US" dirty="0" smtClean="0"/>
          </a:p>
          <a:p>
            <a:r>
              <a:rPr lang="en-US" dirty="0" smtClean="0"/>
              <a:t>Five are related to other family members: </a:t>
            </a:r>
          </a:p>
          <a:p>
            <a:pPr>
              <a:lnSpc>
                <a:spcPct val="120000"/>
              </a:lnSpc>
            </a:pPr>
            <a:r>
              <a:rPr lang="en-US" dirty="0" smtClean="0"/>
              <a:t>A parent who’s an alcoholic</a:t>
            </a:r>
          </a:p>
          <a:p>
            <a:pPr>
              <a:lnSpc>
                <a:spcPct val="120000"/>
              </a:lnSpc>
            </a:pPr>
            <a:r>
              <a:rPr lang="en-US" dirty="0" smtClean="0"/>
              <a:t>A mother who’s a victim of domestic violence</a:t>
            </a:r>
          </a:p>
          <a:p>
            <a:pPr>
              <a:lnSpc>
                <a:spcPct val="120000"/>
              </a:lnSpc>
            </a:pPr>
            <a:r>
              <a:rPr lang="en-US" dirty="0" smtClean="0"/>
              <a:t>A family member in jail or prison</a:t>
            </a:r>
          </a:p>
          <a:p>
            <a:pPr>
              <a:lnSpc>
                <a:spcPct val="120000"/>
              </a:lnSpc>
            </a:pPr>
            <a:r>
              <a:rPr lang="en-US" dirty="0" smtClean="0"/>
              <a:t>A family member diagnosed with a mental illness</a:t>
            </a:r>
          </a:p>
          <a:p>
            <a:pPr>
              <a:lnSpc>
                <a:spcPct val="120000"/>
              </a:lnSpc>
            </a:pPr>
            <a:r>
              <a:rPr lang="en-US" dirty="0" smtClean="0"/>
              <a:t>The disappearance of a parent through divorce, death or abandonment</a:t>
            </a:r>
            <a:endParaRPr lang="en-US" b="1" dirty="0" smtClean="0"/>
          </a:p>
          <a:p>
            <a:r>
              <a:rPr lang="en-US" dirty="0" smtClean="0"/>
              <a:t> What is an ACE?</a:t>
            </a:r>
          </a:p>
          <a:p>
            <a:endParaRPr lang="en-US" dirty="0" smtClean="0"/>
          </a:p>
          <a:p>
            <a:r>
              <a:rPr lang="en-US" dirty="0" smtClean="0"/>
              <a:t>10 types of childhood trauma measured in the ACE Study</a:t>
            </a:r>
          </a:p>
          <a:p>
            <a:endParaRPr lang="en-US" dirty="0" smtClean="0"/>
          </a:p>
          <a:p>
            <a:r>
              <a:rPr lang="en-US" dirty="0" smtClean="0"/>
              <a:t>Five are personal:</a:t>
            </a:r>
          </a:p>
          <a:p>
            <a:pPr>
              <a:lnSpc>
                <a:spcPct val="120000"/>
              </a:lnSpc>
            </a:pPr>
            <a:r>
              <a:rPr lang="en-US" dirty="0" smtClean="0"/>
              <a:t>Physical abuse</a:t>
            </a:r>
          </a:p>
          <a:p>
            <a:pPr>
              <a:lnSpc>
                <a:spcPct val="120000"/>
              </a:lnSpc>
            </a:pPr>
            <a:r>
              <a:rPr lang="en-US" dirty="0" smtClean="0"/>
              <a:t>Verbal abuse</a:t>
            </a:r>
          </a:p>
          <a:p>
            <a:pPr>
              <a:lnSpc>
                <a:spcPct val="120000"/>
              </a:lnSpc>
            </a:pPr>
            <a:r>
              <a:rPr lang="en-US" dirty="0" smtClean="0"/>
              <a:t>Sexual abuse</a:t>
            </a:r>
          </a:p>
          <a:p>
            <a:pPr>
              <a:lnSpc>
                <a:spcPct val="120000"/>
              </a:lnSpc>
            </a:pPr>
            <a:r>
              <a:rPr lang="en-US" dirty="0" smtClean="0"/>
              <a:t>Physical neglect</a:t>
            </a:r>
          </a:p>
          <a:p>
            <a:pPr>
              <a:lnSpc>
                <a:spcPct val="120000"/>
              </a:lnSpc>
            </a:pPr>
            <a:r>
              <a:rPr lang="en-US" dirty="0" smtClean="0"/>
              <a:t>Emotional neglect</a:t>
            </a:r>
          </a:p>
          <a:p>
            <a:endParaRPr lang="en-US" dirty="0" smtClean="0"/>
          </a:p>
          <a:p>
            <a:r>
              <a:rPr lang="en-US" dirty="0" smtClean="0"/>
              <a:t>Five are related to other family members: </a:t>
            </a:r>
          </a:p>
          <a:p>
            <a:pPr>
              <a:lnSpc>
                <a:spcPct val="120000"/>
              </a:lnSpc>
            </a:pPr>
            <a:r>
              <a:rPr lang="en-US" dirty="0" smtClean="0"/>
              <a:t>A parent who’s an alcoholic</a:t>
            </a:r>
          </a:p>
          <a:p>
            <a:pPr>
              <a:lnSpc>
                <a:spcPct val="120000"/>
              </a:lnSpc>
            </a:pPr>
            <a:r>
              <a:rPr lang="en-US" dirty="0" smtClean="0"/>
              <a:t>A mother who’s a victim of domestic violence</a:t>
            </a:r>
          </a:p>
          <a:p>
            <a:pPr>
              <a:lnSpc>
                <a:spcPct val="120000"/>
              </a:lnSpc>
            </a:pPr>
            <a:r>
              <a:rPr lang="en-US" dirty="0" smtClean="0"/>
              <a:t>A family member in jail or prison</a:t>
            </a:r>
          </a:p>
          <a:p>
            <a:pPr>
              <a:lnSpc>
                <a:spcPct val="120000"/>
              </a:lnSpc>
            </a:pPr>
            <a:r>
              <a:rPr lang="en-US" dirty="0" smtClean="0"/>
              <a:t>A family member diagnosed with a mental illness</a:t>
            </a:r>
          </a:p>
          <a:p>
            <a:pPr>
              <a:lnSpc>
                <a:spcPct val="120000"/>
              </a:lnSpc>
            </a:pPr>
            <a:r>
              <a:rPr lang="en-US" dirty="0" smtClean="0"/>
              <a:t>The disappearance of a parent through divorce, death or abandonment</a:t>
            </a:r>
            <a:endParaRPr lang="en-US" b="1" dirty="0" smtClean="0"/>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31</a:t>
            </a:fld>
            <a:endParaRPr lang="en-US" dirty="0"/>
          </a:p>
        </p:txBody>
      </p:sp>
    </p:spTree>
    <p:extLst>
      <p:ext uri="{BB962C8B-B14F-4D97-AF65-F5344CB8AC3E}">
        <p14:creationId xmlns:p14="http://schemas.microsoft.com/office/powerpoint/2010/main" val="376795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 Scores</a:t>
            </a:r>
          </a:p>
          <a:p>
            <a:endParaRPr lang="en-US" dirty="0"/>
          </a:p>
          <a:p>
            <a:r>
              <a:rPr lang="en-US" dirty="0"/>
              <a:t>Number of categories (not events) is summed</a:t>
            </a:r>
          </a:p>
          <a:p>
            <a:r>
              <a:rPr lang="en-US" dirty="0"/>
              <a:t>2 out of 3 experienced at least one </a:t>
            </a:r>
            <a:r>
              <a:rPr lang="en-US" i="1" dirty="0"/>
              <a:t>category </a:t>
            </a:r>
            <a:r>
              <a:rPr lang="en-US" dirty="0"/>
              <a:t>of ACE</a:t>
            </a:r>
          </a:p>
          <a:p>
            <a:r>
              <a:rPr lang="en-US" dirty="0"/>
              <a:t>If any one ACE is present, there is an 87% chance </a:t>
            </a:r>
            <a:r>
              <a:rPr lang="en-US" i="1" dirty="0"/>
              <a:t>at least</a:t>
            </a:r>
            <a:r>
              <a:rPr lang="en-US" dirty="0"/>
              <a:t> one other category of ACE is present</a:t>
            </a:r>
          </a:p>
          <a:p>
            <a:endParaRPr lang="en-US" b="1" dirty="0"/>
          </a:p>
          <a:p>
            <a:pPr>
              <a:buNone/>
            </a:pPr>
            <a:r>
              <a:rPr lang="en-US" u="sng" dirty="0"/>
              <a:t>ACE Score	Prevalence</a:t>
            </a:r>
          </a:p>
          <a:p>
            <a:pPr>
              <a:buNone/>
            </a:pPr>
            <a:r>
              <a:rPr lang="en-US" dirty="0"/>
              <a:t>0	       33%</a:t>
            </a:r>
          </a:p>
          <a:p>
            <a:pPr>
              <a:buNone/>
            </a:pPr>
            <a:r>
              <a:rPr lang="en-US" dirty="0"/>
              <a:t>1	       25%</a:t>
            </a:r>
          </a:p>
          <a:p>
            <a:pPr>
              <a:buNone/>
            </a:pPr>
            <a:r>
              <a:rPr lang="en-US" dirty="0"/>
              <a:t>2	       15%</a:t>
            </a:r>
          </a:p>
          <a:p>
            <a:pPr>
              <a:buNone/>
            </a:pPr>
            <a:r>
              <a:rPr lang="en-US" dirty="0"/>
              <a:t>3	       10%</a:t>
            </a:r>
          </a:p>
          <a:p>
            <a:pPr>
              <a:buNone/>
            </a:pPr>
            <a:r>
              <a:rPr lang="en-US" dirty="0"/>
              <a:t>4	         6%</a:t>
            </a:r>
          </a:p>
          <a:p>
            <a:pPr>
              <a:buNone/>
            </a:pPr>
            <a:r>
              <a:rPr lang="en-US" dirty="0"/>
              <a:t>5 or more	       11%</a:t>
            </a:r>
          </a:p>
          <a:p>
            <a:pPr>
              <a:buNone/>
            </a:pPr>
            <a:endParaRPr lang="en-US" b="1" dirty="0"/>
          </a:p>
          <a:p>
            <a:pPr>
              <a:buNone/>
            </a:pPr>
            <a:r>
              <a:rPr lang="en-US" b="1" dirty="0"/>
              <a:t>Women are 50% more likely to have a score &gt;5.</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32</a:t>
            </a:fld>
            <a:endParaRPr lang="en-US" dirty="0"/>
          </a:p>
        </p:txBody>
      </p:sp>
    </p:spTree>
    <p:extLst>
      <p:ext uri="{BB962C8B-B14F-4D97-AF65-F5344CB8AC3E}">
        <p14:creationId xmlns:p14="http://schemas.microsoft.com/office/powerpoint/2010/main" val="3764611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33</a:t>
            </a:fld>
            <a:endParaRPr lang="en-US" dirty="0"/>
          </a:p>
        </p:txBody>
      </p:sp>
    </p:spTree>
    <p:extLst>
      <p:ext uri="{BB962C8B-B14F-4D97-AF65-F5344CB8AC3E}">
        <p14:creationId xmlns:p14="http://schemas.microsoft.com/office/powerpoint/2010/main" val="3115200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34</a:t>
            </a:fld>
            <a:endParaRPr lang="en-US" dirty="0"/>
          </a:p>
        </p:txBody>
      </p:sp>
    </p:spTree>
    <p:extLst>
      <p:ext uri="{BB962C8B-B14F-4D97-AF65-F5344CB8AC3E}">
        <p14:creationId xmlns:p14="http://schemas.microsoft.com/office/powerpoint/2010/main" val="832242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35</a:t>
            </a:fld>
            <a:endParaRPr lang="en-US" dirty="0"/>
          </a:p>
        </p:txBody>
      </p:sp>
    </p:spTree>
    <p:extLst>
      <p:ext uri="{BB962C8B-B14F-4D97-AF65-F5344CB8AC3E}">
        <p14:creationId xmlns:p14="http://schemas.microsoft.com/office/powerpoint/2010/main" val="3665416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36</a:t>
            </a:fld>
            <a:endParaRPr lang="en-US" dirty="0"/>
          </a:p>
        </p:txBody>
      </p:sp>
    </p:spTree>
    <p:extLst>
      <p:ext uri="{BB962C8B-B14F-4D97-AF65-F5344CB8AC3E}">
        <p14:creationId xmlns:p14="http://schemas.microsoft.com/office/powerpoint/2010/main" val="344601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3</a:t>
            </a:fld>
            <a:endParaRPr lang="en-US" dirty="0"/>
          </a:p>
        </p:txBody>
      </p:sp>
    </p:spTree>
    <p:extLst>
      <p:ext uri="{BB962C8B-B14F-4D97-AF65-F5344CB8AC3E}">
        <p14:creationId xmlns:p14="http://schemas.microsoft.com/office/powerpoint/2010/main" val="82134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bar chart is titled: Childhood Experiences vs. Adult Alcoholism</a:t>
            </a:r>
          </a:p>
          <a:p>
            <a:endParaRPr lang="en-US" dirty="0"/>
          </a:p>
          <a:p>
            <a:r>
              <a:rPr lang="en-US" dirty="0"/>
              <a:t>The left side of the graph shows % Alcoholic</a:t>
            </a:r>
          </a:p>
          <a:p>
            <a:r>
              <a:rPr lang="en-US" dirty="0"/>
              <a:t>The bottom of the graph shows ACE Score</a:t>
            </a:r>
          </a:p>
          <a:p>
            <a:endParaRPr lang="en-US" dirty="0"/>
          </a:p>
          <a:p>
            <a:r>
              <a:rPr lang="en-US" dirty="0"/>
              <a:t>The first bar is colored in brown. It is at the 2.5% area on the chart. The score inside the bar is 0.</a:t>
            </a:r>
          </a:p>
          <a:p>
            <a:r>
              <a:rPr lang="en-US" dirty="0"/>
              <a:t>The second bar is colored in green. It is at the 5.0% area on the chart. The score inside the bar is 1.</a:t>
            </a:r>
          </a:p>
          <a:p>
            <a:r>
              <a:rPr lang="en-US" dirty="0"/>
              <a:t>The third bar is colored in red. It is at the 10% area on the chart. The score inside the bar is 2.</a:t>
            </a:r>
          </a:p>
          <a:p>
            <a:r>
              <a:rPr lang="en-US" dirty="0"/>
              <a:t>The fourth bar is colored in dark blue. It is at the 11% area on the chart. The score inside the bar is 3.</a:t>
            </a:r>
          </a:p>
          <a:p>
            <a:r>
              <a:rPr lang="en-US" dirty="0"/>
              <a:t>The fifth bar is colored in bright pink. It is at the 16% area on the chart. The score inside the bar is 4+.</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37</a:t>
            </a:fld>
            <a:endParaRPr lang="en-US" dirty="0"/>
          </a:p>
        </p:txBody>
      </p:sp>
    </p:spTree>
    <p:extLst>
      <p:ext uri="{BB962C8B-B14F-4D97-AF65-F5344CB8AC3E}">
        <p14:creationId xmlns:p14="http://schemas.microsoft.com/office/powerpoint/2010/main" val="3653888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bar chart is titled Childhood Experiences Underlie Chronic Depression</a:t>
            </a:r>
          </a:p>
          <a:p>
            <a:endParaRPr lang="en-US" dirty="0"/>
          </a:p>
          <a:p>
            <a:r>
              <a:rPr lang="en-US" dirty="0"/>
              <a:t>The left side of the chart shows % With a Lifetime History of Depression.</a:t>
            </a:r>
          </a:p>
          <a:p>
            <a:r>
              <a:rPr lang="en-US" dirty="0"/>
              <a:t>The bottom of the chart shows ACE Score.</a:t>
            </a:r>
          </a:p>
          <a:p>
            <a:r>
              <a:rPr lang="en-US" dirty="0"/>
              <a:t>The chart shows data for Women in red and data for men in yellow.</a:t>
            </a:r>
          </a:p>
          <a:p>
            <a:endParaRPr lang="en-US" dirty="0"/>
          </a:p>
          <a:p>
            <a:r>
              <a:rPr lang="en-US" dirty="0"/>
              <a:t>The data shows the following:</a:t>
            </a:r>
          </a:p>
          <a:p>
            <a:endParaRPr lang="en-US" dirty="0"/>
          </a:p>
          <a:p>
            <a:r>
              <a:rPr lang="en-US" dirty="0"/>
              <a:t>For men, with a 10% Lifetime History of Depression, their ACE score is 0.</a:t>
            </a:r>
          </a:p>
          <a:p>
            <a:r>
              <a:rPr lang="en-US" dirty="0"/>
              <a:t>For women with about an 18% Lifetime History of Depression, their ACE score is 0.</a:t>
            </a:r>
          </a:p>
          <a:p>
            <a:endParaRPr lang="en-US" dirty="0"/>
          </a:p>
          <a:p>
            <a:r>
              <a:rPr lang="en-US" dirty="0"/>
              <a:t>For men with about a 20% Lifetime History of Depression, their ACE score is 1.</a:t>
            </a:r>
          </a:p>
          <a:p>
            <a:r>
              <a:rPr lang="en-US" dirty="0"/>
              <a:t>For women with about a 15% Lifetime History of Depression, their ACE score is 1.</a:t>
            </a:r>
          </a:p>
          <a:p>
            <a:endParaRPr lang="en-US" dirty="0"/>
          </a:p>
          <a:p>
            <a:r>
              <a:rPr lang="en-US" dirty="0"/>
              <a:t>For men with about a 25% Lifetime History of Depression, their ACE score is 2.</a:t>
            </a:r>
          </a:p>
          <a:p>
            <a:r>
              <a:rPr lang="en-US" dirty="0"/>
              <a:t>For women with about a 35% Lifetime History of Depression, their ACE score is 2.</a:t>
            </a:r>
          </a:p>
          <a:p>
            <a:endParaRPr lang="en-US" dirty="0"/>
          </a:p>
          <a:p>
            <a:r>
              <a:rPr lang="en-US" dirty="0"/>
              <a:t>For men with a 30% Lifetime History of Depression, their ACE score is 3.</a:t>
            </a:r>
          </a:p>
          <a:p>
            <a:r>
              <a:rPr lang="en-US" dirty="0"/>
              <a:t>For women with about a 42% Lifetime History of Depression, their ACE score is 3.</a:t>
            </a:r>
          </a:p>
          <a:p>
            <a:endParaRPr lang="en-US" dirty="0"/>
          </a:p>
          <a:p>
            <a:r>
              <a:rPr lang="en-US" dirty="0"/>
              <a:t>For men with a 35% Lifetime History of Depression, their ACE score is 4.</a:t>
            </a:r>
          </a:p>
          <a:p>
            <a:r>
              <a:rPr lang="en-US" dirty="0"/>
              <a:t>For women with a 57% Lifetime History of Depression, their ACE score is 4.</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38</a:t>
            </a:fld>
            <a:endParaRPr lang="en-US" dirty="0"/>
          </a:p>
        </p:txBody>
      </p:sp>
    </p:spTree>
    <p:extLst>
      <p:ext uri="{BB962C8B-B14F-4D97-AF65-F5344CB8AC3E}">
        <p14:creationId xmlns:p14="http://schemas.microsoft.com/office/powerpoint/2010/main" val="713464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bar chart is titled Childhood Experiences Underlie Suicide Attempts</a:t>
            </a:r>
          </a:p>
          <a:p>
            <a:endParaRPr lang="en-US" dirty="0"/>
          </a:p>
          <a:p>
            <a:r>
              <a:rPr lang="en-US" dirty="0"/>
              <a:t>The left side of the chart shows % of Attempting Suicide and the bottom of the chart shows the ACE score.</a:t>
            </a:r>
          </a:p>
          <a:p>
            <a:endParaRPr lang="en-US" dirty="0"/>
          </a:p>
          <a:p>
            <a:r>
              <a:rPr lang="en-US" dirty="0"/>
              <a:t>A 2% Attempted Suicide rate has an ACE score of 0.</a:t>
            </a:r>
          </a:p>
          <a:p>
            <a:r>
              <a:rPr lang="en-US" dirty="0"/>
              <a:t>A 3% Attempted Suicide rate has an ACE score of 1.</a:t>
            </a:r>
          </a:p>
          <a:p>
            <a:r>
              <a:rPr lang="en-US" dirty="0"/>
              <a:t>About a 5% Attempted Suicide rate has an ACE score of 2.</a:t>
            </a:r>
          </a:p>
          <a:p>
            <a:r>
              <a:rPr lang="en-US" dirty="0"/>
              <a:t>An 11% Attempted Suicide rate has an ACE score of 3.</a:t>
            </a:r>
          </a:p>
          <a:p>
            <a:r>
              <a:rPr lang="en-US" dirty="0"/>
              <a:t>About an 18% Attempted Suicide rate has an ACE score of 4+.</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39</a:t>
            </a:fld>
            <a:endParaRPr lang="en-US" dirty="0"/>
          </a:p>
        </p:txBody>
      </p:sp>
    </p:spTree>
    <p:extLst>
      <p:ext uri="{BB962C8B-B14F-4D97-AF65-F5344CB8AC3E}">
        <p14:creationId xmlns:p14="http://schemas.microsoft.com/office/powerpoint/2010/main" val="3673705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bar chart is titled Adverse Childhood Experiences vs. Smoking as an Adult</a:t>
            </a:r>
          </a:p>
          <a:p>
            <a:endParaRPr lang="en-US" dirty="0"/>
          </a:p>
          <a:p>
            <a:r>
              <a:rPr lang="en-US" dirty="0"/>
              <a:t>The left side of the chart shows % and the bottom of the chart shows the ACE score.</a:t>
            </a:r>
          </a:p>
          <a:p>
            <a:endParaRPr lang="en-US" dirty="0"/>
          </a:p>
          <a:p>
            <a:r>
              <a:rPr lang="en-US" dirty="0"/>
              <a:t>A 6% rate of Smoking as an Adult shows an ACE score of 0.</a:t>
            </a:r>
          </a:p>
          <a:p>
            <a:r>
              <a:rPr lang="en-US" dirty="0"/>
              <a:t>A 7% rate of Smoking as an Adult shows an ACE score of 1.</a:t>
            </a:r>
          </a:p>
          <a:p>
            <a:r>
              <a:rPr lang="en-US" dirty="0"/>
              <a:t>A 9% rate of Smoking as an Adult shows an ACE score of 2.</a:t>
            </a:r>
          </a:p>
          <a:p>
            <a:r>
              <a:rPr lang="en-US" dirty="0"/>
              <a:t>A 11% rate of Smoking as an Adult shows an ACE score of 3.</a:t>
            </a:r>
          </a:p>
          <a:p>
            <a:r>
              <a:rPr lang="en-US" dirty="0"/>
              <a:t>A 13% rate of Smoking as an Adult shows an ACE score of 4-5.</a:t>
            </a:r>
          </a:p>
          <a:p>
            <a:r>
              <a:rPr lang="en-US" dirty="0"/>
              <a:t>A 17% rate of Smoking as an Adult shows an ACE score of 6 or more. </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40</a:t>
            </a:fld>
            <a:endParaRPr lang="en-US" dirty="0"/>
          </a:p>
        </p:txBody>
      </p:sp>
    </p:spTree>
    <p:extLst>
      <p:ext uri="{BB962C8B-B14F-4D97-AF65-F5344CB8AC3E}">
        <p14:creationId xmlns:p14="http://schemas.microsoft.com/office/powerpoint/2010/main" val="1579023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bar chart is titled Childhood Experiences Underlie Later Being Raped</a:t>
            </a:r>
          </a:p>
          <a:p>
            <a:endParaRPr lang="en-US" dirty="0"/>
          </a:p>
          <a:p>
            <a:r>
              <a:rPr lang="en-US" dirty="0" smtClean="0"/>
              <a:t>The left side of the chart shows % Reporting Rape and the bottom of the chart shows the ACE Score.</a:t>
            </a:r>
          </a:p>
          <a:p>
            <a:endParaRPr lang="en-US" dirty="0"/>
          </a:p>
          <a:p>
            <a:r>
              <a:rPr lang="en-US" dirty="0" smtClean="0"/>
              <a:t>A 5% rate of Reporting Rape has an ACE Score of 0.</a:t>
            </a:r>
          </a:p>
          <a:p>
            <a:r>
              <a:rPr lang="en-US" dirty="0" smtClean="0"/>
              <a:t>A 10% rate of Reporting Rape has an ACE Score of 1.</a:t>
            </a:r>
          </a:p>
          <a:p>
            <a:r>
              <a:rPr lang="en-US" dirty="0" smtClean="0"/>
              <a:t>A 16% rate of Reporting Rape has an ACE Score of 2. </a:t>
            </a:r>
          </a:p>
          <a:p>
            <a:r>
              <a:rPr lang="en-US" dirty="0" smtClean="0"/>
              <a:t>A 18% rate of Reporting Rape has an ACE Score of 3.</a:t>
            </a:r>
          </a:p>
          <a:p>
            <a:r>
              <a:rPr lang="en-US" dirty="0" smtClean="0"/>
              <a:t>A 32% rate of Reporting Rape has an ACE Score of 4+.</a:t>
            </a:r>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41</a:t>
            </a:fld>
            <a:endParaRPr lang="en-US" dirty="0"/>
          </a:p>
        </p:txBody>
      </p:sp>
    </p:spTree>
    <p:extLst>
      <p:ext uri="{BB962C8B-B14F-4D97-AF65-F5344CB8AC3E}">
        <p14:creationId xmlns:p14="http://schemas.microsoft.com/office/powerpoint/2010/main" val="3561858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bar chart is titled Risk of Adult Heart Disease Increases with more Adverse Childhood Experiences</a:t>
            </a:r>
          </a:p>
          <a:p>
            <a:endParaRPr lang="en-US" dirty="0"/>
          </a:p>
          <a:p>
            <a:r>
              <a:rPr lang="en-US" dirty="0"/>
              <a:t>The left side of the chart shows Odds Ratio and the bottom of the chart shows Adverse Experiences .</a:t>
            </a:r>
          </a:p>
          <a:p>
            <a:r>
              <a:rPr lang="en-US" dirty="0"/>
              <a:t>Source: Dong et al., 2004.</a:t>
            </a:r>
          </a:p>
          <a:p>
            <a:endParaRPr lang="en-US" dirty="0"/>
          </a:p>
          <a:p>
            <a:r>
              <a:rPr lang="en-US" dirty="0"/>
              <a:t>An Adverse Experience of 0, the Odds Ratio of Risk of Adult Heart Disease is 1.</a:t>
            </a:r>
          </a:p>
          <a:p>
            <a:endParaRPr lang="en-US" dirty="0"/>
          </a:p>
          <a:p>
            <a:r>
              <a:rPr lang="en-US" dirty="0"/>
              <a:t>An Adverse Experience of 1, the Odds Ratio of Risk of Adult Heart Disease is 1.3.</a:t>
            </a:r>
          </a:p>
          <a:p>
            <a:r>
              <a:rPr lang="en-US" dirty="0"/>
              <a:t>An Adverse Experience  of 2, the Odds Ratio of Risk of Adult Heart Disease is 1.2.</a:t>
            </a:r>
          </a:p>
          <a:p>
            <a:r>
              <a:rPr lang="en-US" dirty="0"/>
              <a:t>An Adverse Experience of 3, the Odds Ratio of Risk of Adult Heart Disease is 1.5.</a:t>
            </a:r>
          </a:p>
          <a:p>
            <a:r>
              <a:rPr lang="en-US" dirty="0"/>
              <a:t>An Adverse Experience of 4, the Odds Ratio of Risk of Adult Heart Disease is 1.6.</a:t>
            </a:r>
          </a:p>
          <a:p>
            <a:r>
              <a:rPr lang="en-US" dirty="0"/>
              <a:t>An Adverse Experience of 5 or 6, the Odds Ratio of Risk of Adult Heart Disease is 1.9.</a:t>
            </a:r>
          </a:p>
          <a:p>
            <a:r>
              <a:rPr lang="en-US" dirty="0"/>
              <a:t>An Adverse Experience of 7 or 8, the Odds Ratio of Risk of Adult Heart Disease is 3.2.</a:t>
            </a:r>
          </a:p>
          <a:p>
            <a:endParaRPr lang="en-US" dirty="0"/>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42</a:t>
            </a:fld>
            <a:endParaRPr lang="en-US" dirty="0"/>
          </a:p>
        </p:txBody>
      </p:sp>
    </p:spTree>
    <p:extLst>
      <p:ext uri="{BB962C8B-B14F-4D97-AF65-F5344CB8AC3E}">
        <p14:creationId xmlns:p14="http://schemas.microsoft.com/office/powerpoint/2010/main" val="945502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43</a:t>
            </a:fld>
            <a:endParaRPr lang="en-US" dirty="0"/>
          </a:p>
        </p:txBody>
      </p:sp>
    </p:spTree>
    <p:extLst>
      <p:ext uri="{BB962C8B-B14F-4D97-AF65-F5344CB8AC3E}">
        <p14:creationId xmlns:p14="http://schemas.microsoft.com/office/powerpoint/2010/main" val="2979358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44</a:t>
            </a:fld>
            <a:endParaRPr lang="en-US" dirty="0"/>
          </a:p>
        </p:txBody>
      </p:sp>
    </p:spTree>
    <p:extLst>
      <p:ext uri="{BB962C8B-B14F-4D97-AF65-F5344CB8AC3E}">
        <p14:creationId xmlns:p14="http://schemas.microsoft.com/office/powerpoint/2010/main" val="1779693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45</a:t>
            </a:fld>
            <a:endParaRPr lang="en-US" dirty="0"/>
          </a:p>
        </p:txBody>
      </p:sp>
    </p:spTree>
    <p:extLst>
      <p:ext uri="{BB962C8B-B14F-4D97-AF65-F5344CB8AC3E}">
        <p14:creationId xmlns:p14="http://schemas.microsoft.com/office/powerpoint/2010/main" val="3577364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bar chart is titled ACE Score and Teen Sexual Behavior</a:t>
            </a:r>
          </a:p>
          <a:p>
            <a:endParaRPr lang="en-US" dirty="0"/>
          </a:p>
          <a:p>
            <a:r>
              <a:rPr lang="en-US" dirty="0"/>
              <a:t>The left side of the chart shows Percent with Health Problem. The bottom of the chart shows Intercourse by 15, Teen Pregnancy, and Teen Paternity. </a:t>
            </a:r>
          </a:p>
          <a:p>
            <a:endParaRPr lang="en-US" dirty="0"/>
          </a:p>
          <a:p>
            <a:r>
              <a:rPr lang="en-US" dirty="0"/>
              <a:t>Above each of these areas, it shows the ACE Scores in colors. Green is an ACE Score of 0, Blue is an ACE Score of 1, Light Blue is an ACE Score of 2, Yellow is an ACE Score of 3, and Purple is an ACE Score of 4 or more.</a:t>
            </a:r>
          </a:p>
          <a:p>
            <a:endParaRPr lang="en-US" dirty="0"/>
          </a:p>
          <a:p>
            <a:r>
              <a:rPr lang="en-US" dirty="0"/>
              <a:t>The data shows:</a:t>
            </a:r>
          </a:p>
          <a:p>
            <a:endParaRPr lang="en-US" dirty="0"/>
          </a:p>
          <a:p>
            <a:r>
              <a:rPr lang="en-US" dirty="0"/>
              <a:t>Intercourse by Age 15 shows a range of Health Problems from 5% to 27% with the higher the ACE Score, the higher the percentage of Health Problems.</a:t>
            </a:r>
          </a:p>
          <a:p>
            <a:endParaRPr lang="en-US" dirty="0"/>
          </a:p>
          <a:p>
            <a:r>
              <a:rPr lang="en-US" dirty="0"/>
              <a:t>Teen Pregnancy shows a range of Health Problems from 20% to 40% with the higher the ACE Score, the higher the percentage of Health Problems.</a:t>
            </a:r>
          </a:p>
          <a:p>
            <a:endParaRPr lang="en-US" dirty="0"/>
          </a:p>
          <a:p>
            <a:r>
              <a:rPr lang="en-US" dirty="0"/>
              <a:t>Teen Paternity shows a range of Health Problems from 15% to about 34% with the higher the ACE Score, the higher the percentage of Health Problems. </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46</a:t>
            </a:fld>
            <a:endParaRPr lang="en-US" dirty="0"/>
          </a:p>
        </p:txBody>
      </p:sp>
    </p:spTree>
    <p:extLst>
      <p:ext uri="{BB962C8B-B14F-4D97-AF65-F5344CB8AC3E}">
        <p14:creationId xmlns:p14="http://schemas.microsoft.com/office/powerpoint/2010/main" val="273497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4</a:t>
            </a:fld>
            <a:endParaRPr lang="en-US" dirty="0"/>
          </a:p>
        </p:txBody>
      </p:sp>
    </p:spTree>
    <p:extLst>
      <p:ext uri="{BB962C8B-B14F-4D97-AF65-F5344CB8AC3E}">
        <p14:creationId xmlns:p14="http://schemas.microsoft.com/office/powerpoint/2010/main" val="3131684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47</a:t>
            </a:fld>
            <a:endParaRPr lang="en-US" dirty="0"/>
          </a:p>
        </p:txBody>
      </p:sp>
    </p:spTree>
    <p:extLst>
      <p:ext uri="{BB962C8B-B14F-4D97-AF65-F5344CB8AC3E}">
        <p14:creationId xmlns:p14="http://schemas.microsoft.com/office/powerpoint/2010/main" val="3010170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graphic in the shape of a pyramid with 5 blocks one on top of the other and titled The ACE Pyramid.</a:t>
            </a:r>
          </a:p>
          <a:p>
            <a:endParaRPr lang="en-US" dirty="0"/>
          </a:p>
          <a:p>
            <a:r>
              <a:rPr lang="en-US" dirty="0"/>
              <a:t>The left side of the pyramid has an orange arrow pointing up that says Whole Life Perspective and at the bottom of this arrow is the word Conception.</a:t>
            </a:r>
          </a:p>
          <a:p>
            <a:endParaRPr lang="en-US" dirty="0"/>
          </a:p>
          <a:p>
            <a:r>
              <a:rPr lang="en-US" dirty="0"/>
              <a:t>The bottom block of the pyramid is Adverse Childhood Experiences in blue.</a:t>
            </a:r>
          </a:p>
          <a:p>
            <a:r>
              <a:rPr lang="en-US" dirty="0"/>
              <a:t>The next block is Social, Emotional &amp; Cognitive Impairment in purple.</a:t>
            </a:r>
          </a:p>
          <a:p>
            <a:r>
              <a:rPr lang="en-US" dirty="0"/>
              <a:t>The next block is Adoption of Health-risk Behaviors in lavender.</a:t>
            </a:r>
          </a:p>
          <a:p>
            <a:r>
              <a:rPr lang="en-US" dirty="0"/>
              <a:t>The next block is Disease, Disability and Social Behaviors in red.</a:t>
            </a:r>
          </a:p>
          <a:p>
            <a:r>
              <a:rPr lang="en-US" dirty="0"/>
              <a:t>The top block is Early Death.</a:t>
            </a:r>
          </a:p>
          <a:p>
            <a:endParaRPr lang="en-US" dirty="0"/>
          </a:p>
          <a:p>
            <a:r>
              <a:rPr lang="en-US" dirty="0"/>
              <a:t>Along the right side of the pyramid are the words Scientific Gaps with curved arrows in between the Adverse Childhood Experiences; Social, Emotional &amp; Cognitive Impairment; and Adoption of Health-risk Behaviors blocks.</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48</a:t>
            </a:fld>
            <a:endParaRPr lang="en-US" dirty="0"/>
          </a:p>
        </p:txBody>
      </p:sp>
    </p:spTree>
    <p:extLst>
      <p:ext uri="{BB962C8B-B14F-4D97-AF65-F5344CB8AC3E}">
        <p14:creationId xmlns:p14="http://schemas.microsoft.com/office/powerpoint/2010/main" val="2613874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49</a:t>
            </a:fld>
            <a:endParaRPr lang="en-US" dirty="0"/>
          </a:p>
        </p:txBody>
      </p:sp>
    </p:spTree>
    <p:extLst>
      <p:ext uri="{BB962C8B-B14F-4D97-AF65-F5344CB8AC3E}">
        <p14:creationId xmlns:p14="http://schemas.microsoft.com/office/powerpoint/2010/main" val="3284666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50</a:t>
            </a:fld>
            <a:endParaRPr lang="en-US" dirty="0"/>
          </a:p>
        </p:txBody>
      </p:sp>
    </p:spTree>
    <p:extLst>
      <p:ext uri="{BB962C8B-B14F-4D97-AF65-F5344CB8AC3E}">
        <p14:creationId xmlns:p14="http://schemas.microsoft.com/office/powerpoint/2010/main" val="2044182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51</a:t>
            </a:fld>
            <a:endParaRPr lang="en-US" dirty="0"/>
          </a:p>
        </p:txBody>
      </p:sp>
    </p:spTree>
    <p:extLst>
      <p:ext uri="{BB962C8B-B14F-4D97-AF65-F5344CB8AC3E}">
        <p14:creationId xmlns:p14="http://schemas.microsoft.com/office/powerpoint/2010/main" val="774828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52</a:t>
            </a:fld>
            <a:endParaRPr lang="en-US" dirty="0"/>
          </a:p>
        </p:txBody>
      </p:sp>
    </p:spTree>
    <p:extLst>
      <p:ext uri="{BB962C8B-B14F-4D97-AF65-F5344CB8AC3E}">
        <p14:creationId xmlns:p14="http://schemas.microsoft.com/office/powerpoint/2010/main" val="865858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53</a:t>
            </a:fld>
            <a:endParaRPr lang="en-US" dirty="0"/>
          </a:p>
        </p:txBody>
      </p:sp>
    </p:spTree>
    <p:extLst>
      <p:ext uri="{BB962C8B-B14F-4D97-AF65-F5344CB8AC3E}">
        <p14:creationId xmlns:p14="http://schemas.microsoft.com/office/powerpoint/2010/main" val="2733840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54</a:t>
            </a:fld>
            <a:endParaRPr lang="en-US" dirty="0"/>
          </a:p>
        </p:txBody>
      </p:sp>
    </p:spTree>
    <p:extLst>
      <p:ext uri="{BB962C8B-B14F-4D97-AF65-F5344CB8AC3E}">
        <p14:creationId xmlns:p14="http://schemas.microsoft.com/office/powerpoint/2010/main" val="1063733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55</a:t>
            </a:fld>
            <a:endParaRPr lang="en-US" dirty="0"/>
          </a:p>
        </p:txBody>
      </p:sp>
    </p:spTree>
    <p:extLst>
      <p:ext uri="{BB962C8B-B14F-4D97-AF65-F5344CB8AC3E}">
        <p14:creationId xmlns:p14="http://schemas.microsoft.com/office/powerpoint/2010/main" val="3419336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56</a:t>
            </a:fld>
            <a:endParaRPr lang="en-US" dirty="0"/>
          </a:p>
        </p:txBody>
      </p:sp>
    </p:spTree>
    <p:extLst>
      <p:ext uri="{BB962C8B-B14F-4D97-AF65-F5344CB8AC3E}">
        <p14:creationId xmlns:p14="http://schemas.microsoft.com/office/powerpoint/2010/main" val="74808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5</a:t>
            </a:fld>
            <a:endParaRPr lang="en-US" dirty="0"/>
          </a:p>
        </p:txBody>
      </p:sp>
    </p:spTree>
    <p:extLst>
      <p:ext uri="{BB962C8B-B14F-4D97-AF65-F5344CB8AC3E}">
        <p14:creationId xmlns:p14="http://schemas.microsoft.com/office/powerpoint/2010/main" val="2625737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57</a:t>
            </a:fld>
            <a:endParaRPr lang="en-US" dirty="0"/>
          </a:p>
        </p:txBody>
      </p:sp>
    </p:spTree>
    <p:extLst>
      <p:ext uri="{BB962C8B-B14F-4D97-AF65-F5344CB8AC3E}">
        <p14:creationId xmlns:p14="http://schemas.microsoft.com/office/powerpoint/2010/main" val="3262566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58</a:t>
            </a:fld>
            <a:endParaRPr lang="en-US" dirty="0"/>
          </a:p>
        </p:txBody>
      </p:sp>
    </p:spTree>
    <p:extLst>
      <p:ext uri="{BB962C8B-B14F-4D97-AF65-F5344CB8AC3E}">
        <p14:creationId xmlns:p14="http://schemas.microsoft.com/office/powerpoint/2010/main" val="1536923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59</a:t>
            </a:fld>
            <a:endParaRPr lang="en-US" dirty="0"/>
          </a:p>
        </p:txBody>
      </p:sp>
    </p:spTree>
    <p:extLst>
      <p:ext uri="{BB962C8B-B14F-4D97-AF65-F5344CB8AC3E}">
        <p14:creationId xmlns:p14="http://schemas.microsoft.com/office/powerpoint/2010/main" val="2510413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60</a:t>
            </a:fld>
            <a:endParaRPr lang="en-US" dirty="0"/>
          </a:p>
        </p:txBody>
      </p:sp>
    </p:spTree>
    <p:extLst>
      <p:ext uri="{BB962C8B-B14F-4D97-AF65-F5344CB8AC3E}">
        <p14:creationId xmlns:p14="http://schemas.microsoft.com/office/powerpoint/2010/main" val="96850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61</a:t>
            </a:fld>
            <a:endParaRPr lang="en-US" dirty="0"/>
          </a:p>
        </p:txBody>
      </p:sp>
    </p:spTree>
    <p:extLst>
      <p:ext uri="{BB962C8B-B14F-4D97-AF65-F5344CB8AC3E}">
        <p14:creationId xmlns:p14="http://schemas.microsoft.com/office/powerpoint/2010/main" val="4081949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62</a:t>
            </a:fld>
            <a:endParaRPr lang="en-US" dirty="0"/>
          </a:p>
        </p:txBody>
      </p:sp>
    </p:spTree>
    <p:extLst>
      <p:ext uri="{BB962C8B-B14F-4D97-AF65-F5344CB8AC3E}">
        <p14:creationId xmlns:p14="http://schemas.microsoft.com/office/powerpoint/2010/main" val="3044298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63</a:t>
            </a:fld>
            <a:endParaRPr lang="en-US" dirty="0"/>
          </a:p>
        </p:txBody>
      </p:sp>
    </p:spTree>
    <p:extLst>
      <p:ext uri="{BB962C8B-B14F-4D97-AF65-F5344CB8AC3E}">
        <p14:creationId xmlns:p14="http://schemas.microsoft.com/office/powerpoint/2010/main" val="6510510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pyramid with 5 blocks titled the Trauma-Informed Care Pyramid.</a:t>
            </a:r>
          </a:p>
          <a:p>
            <a:endParaRPr lang="en-US" dirty="0"/>
          </a:p>
          <a:p>
            <a:r>
              <a:rPr lang="en-US" dirty="0"/>
              <a:t>The first block at the bottom is Patient-Centered Communication Skills in dark purple.</a:t>
            </a:r>
          </a:p>
          <a:p>
            <a:r>
              <a:rPr lang="en-US" dirty="0"/>
              <a:t>The second block is Understanding the Health Effects of Trauma in green.</a:t>
            </a:r>
          </a:p>
          <a:p>
            <a:r>
              <a:rPr lang="en-US" dirty="0"/>
              <a:t>The third block is Collaboration and Understanding Your Professional Role in orange.</a:t>
            </a:r>
          </a:p>
          <a:p>
            <a:r>
              <a:rPr lang="en-US" dirty="0"/>
              <a:t>The fourth block is Understanding Your Own History in blue.</a:t>
            </a:r>
          </a:p>
          <a:p>
            <a:r>
              <a:rPr lang="en-US" dirty="0"/>
              <a:t>The fifth block is Screening in red.</a:t>
            </a:r>
          </a:p>
          <a:p>
            <a:r>
              <a:rPr lang="en-US" dirty="0"/>
              <a:t>Source: Raja, S., Hoersch, M., et al. (2014), JADA</a:t>
            </a:r>
          </a:p>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64</a:t>
            </a:fld>
            <a:endParaRPr lang="en-US" dirty="0"/>
          </a:p>
        </p:txBody>
      </p:sp>
    </p:spTree>
    <p:extLst>
      <p:ext uri="{BB962C8B-B14F-4D97-AF65-F5344CB8AC3E}">
        <p14:creationId xmlns:p14="http://schemas.microsoft.com/office/powerpoint/2010/main" val="31164479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65</a:t>
            </a:fld>
            <a:endParaRPr lang="en-US" dirty="0"/>
          </a:p>
        </p:txBody>
      </p:sp>
    </p:spTree>
    <p:extLst>
      <p:ext uri="{BB962C8B-B14F-4D97-AF65-F5344CB8AC3E}">
        <p14:creationId xmlns:p14="http://schemas.microsoft.com/office/powerpoint/2010/main" val="3078217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66</a:t>
            </a:fld>
            <a:endParaRPr lang="en-US" dirty="0"/>
          </a:p>
        </p:txBody>
      </p:sp>
    </p:spTree>
    <p:extLst>
      <p:ext uri="{BB962C8B-B14F-4D97-AF65-F5344CB8AC3E}">
        <p14:creationId xmlns:p14="http://schemas.microsoft.com/office/powerpoint/2010/main" val="400489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6</a:t>
            </a:fld>
            <a:endParaRPr lang="en-US" dirty="0"/>
          </a:p>
        </p:txBody>
      </p:sp>
    </p:spTree>
    <p:extLst>
      <p:ext uri="{BB962C8B-B14F-4D97-AF65-F5344CB8AC3E}">
        <p14:creationId xmlns:p14="http://schemas.microsoft.com/office/powerpoint/2010/main" val="39971300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67</a:t>
            </a:fld>
            <a:endParaRPr lang="en-US" dirty="0"/>
          </a:p>
        </p:txBody>
      </p:sp>
    </p:spTree>
    <p:extLst>
      <p:ext uri="{BB962C8B-B14F-4D97-AF65-F5344CB8AC3E}">
        <p14:creationId xmlns:p14="http://schemas.microsoft.com/office/powerpoint/2010/main" val="5186853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68</a:t>
            </a:fld>
            <a:endParaRPr lang="en-US" dirty="0"/>
          </a:p>
        </p:txBody>
      </p:sp>
    </p:spTree>
    <p:extLst>
      <p:ext uri="{BB962C8B-B14F-4D97-AF65-F5344CB8AC3E}">
        <p14:creationId xmlns:p14="http://schemas.microsoft.com/office/powerpoint/2010/main" val="7971952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69</a:t>
            </a:fld>
            <a:endParaRPr lang="en-US" dirty="0"/>
          </a:p>
        </p:txBody>
      </p:sp>
    </p:spTree>
    <p:extLst>
      <p:ext uri="{BB962C8B-B14F-4D97-AF65-F5344CB8AC3E}">
        <p14:creationId xmlns:p14="http://schemas.microsoft.com/office/powerpoint/2010/main" val="31897283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70</a:t>
            </a:fld>
            <a:endParaRPr lang="en-US" dirty="0"/>
          </a:p>
        </p:txBody>
      </p:sp>
    </p:spTree>
    <p:extLst>
      <p:ext uri="{BB962C8B-B14F-4D97-AF65-F5344CB8AC3E}">
        <p14:creationId xmlns:p14="http://schemas.microsoft.com/office/powerpoint/2010/main" val="19219100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0FDF3-F01C-4B01-A87A-024854808021}" type="slidenum">
              <a:rPr lang="en-US" smtClean="0"/>
              <a:pPr/>
              <a:t>71</a:t>
            </a:fld>
            <a:endParaRPr lang="en-US" dirty="0"/>
          </a:p>
        </p:txBody>
      </p:sp>
    </p:spTree>
    <p:extLst>
      <p:ext uri="{BB962C8B-B14F-4D97-AF65-F5344CB8AC3E}">
        <p14:creationId xmlns:p14="http://schemas.microsoft.com/office/powerpoint/2010/main" val="17506460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72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7</a:t>
            </a:fld>
            <a:endParaRPr lang="en-US" dirty="0"/>
          </a:p>
        </p:txBody>
      </p:sp>
    </p:spTree>
    <p:extLst>
      <p:ext uri="{BB962C8B-B14F-4D97-AF65-F5344CB8AC3E}">
        <p14:creationId xmlns:p14="http://schemas.microsoft.com/office/powerpoint/2010/main" val="151867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8</a:t>
            </a:fld>
            <a:endParaRPr lang="en-US" dirty="0"/>
          </a:p>
        </p:txBody>
      </p:sp>
    </p:spTree>
    <p:extLst>
      <p:ext uri="{BB962C8B-B14F-4D97-AF65-F5344CB8AC3E}">
        <p14:creationId xmlns:p14="http://schemas.microsoft.com/office/powerpoint/2010/main" val="111531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0FDF3-F01C-4B01-A87A-024854808021}" type="slidenum">
              <a:rPr lang="en-US" smtClean="0"/>
              <a:pPr/>
              <a:t>9</a:t>
            </a:fld>
            <a:endParaRPr lang="en-US" dirty="0"/>
          </a:p>
        </p:txBody>
      </p:sp>
    </p:spTree>
    <p:extLst>
      <p:ext uri="{BB962C8B-B14F-4D97-AF65-F5344CB8AC3E}">
        <p14:creationId xmlns:p14="http://schemas.microsoft.com/office/powerpoint/2010/main" val="1225152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lvl1pPr>
              <a:defRPr sz="400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151187"/>
            <a:ext cx="7772400" cy="1752600"/>
          </a:xfrm>
        </p:spPr>
        <p:txBody>
          <a:bodyPr>
            <a:normAutofit/>
          </a:bodyPr>
          <a:lstStyle>
            <a:lvl1pPr marL="0" indent="0" algn="l">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p:nvSpPr>
        <p:spPr>
          <a:xfrm>
            <a:off x="300331" y="1544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13257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491150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ing">
    <p:spTree>
      <p:nvGrpSpPr>
        <p:cNvPr id="1" name=""/>
        <p:cNvGrpSpPr/>
        <p:nvPr/>
      </p:nvGrpSpPr>
      <p:grpSpPr>
        <a:xfrm>
          <a:off x="0" y="0"/>
          <a:ext cx="0" cy="0"/>
          <a:chOff x="0" y="0"/>
          <a:chExt cx="0" cy="0"/>
        </a:xfrm>
      </p:grpSpPr>
      <p:sp>
        <p:nvSpPr>
          <p:cNvPr id="3"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28567873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ing (Dar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20988237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582C83"/>
                </a:solidFill>
                <a:latin typeface="+mj-lt"/>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SzPct val="80000"/>
              <a:buFont typeface="Wingdings 3" pitchFamily="18" charset="2"/>
              <a:buChar char=""/>
              <a:defRPr b="0">
                <a:solidFill>
                  <a:schemeClr val="tx1"/>
                </a:solidFill>
                <a:latin typeface="+mj-lt"/>
                <a:cs typeface="Arial"/>
              </a:defRPr>
            </a:lvl1pPr>
            <a:lvl2pPr>
              <a:defRPr b="0">
                <a:solidFill>
                  <a:schemeClr val="tx1"/>
                </a:solidFill>
                <a:latin typeface="+mj-lt"/>
                <a:cs typeface="Arial"/>
              </a:defRPr>
            </a:lvl2pPr>
            <a:lvl3pPr>
              <a:defRPr b="0">
                <a:solidFill>
                  <a:schemeClr val="tx1"/>
                </a:solidFill>
                <a:latin typeface="+mj-lt"/>
                <a:cs typeface="Arial"/>
              </a:defRPr>
            </a:lvl3pPr>
            <a:lvl4pPr>
              <a:defRPr b="0">
                <a:solidFill>
                  <a:schemeClr val="tx1"/>
                </a:solidFill>
                <a:latin typeface="+mj-lt"/>
                <a:cs typeface="Arial"/>
              </a:defRPr>
            </a:lvl4pPr>
            <a:lvl5pPr>
              <a:defRPr b="0">
                <a:solidFill>
                  <a:schemeClr val="tx1"/>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57200" y="6356350"/>
            <a:ext cx="4089400" cy="365125"/>
          </a:xfrm>
          <a:prstGeom prst="rect">
            <a:avLst/>
          </a:prstGeom>
        </p:spPr>
        <p:txBody>
          <a:bodyPr/>
          <a:lstStyle/>
          <a:p>
            <a:fld id="{AA8649A1-032B-4D5C-AF5D-9E9BF3E3D143}" type="slidenum">
              <a:rPr lang="en-US" smtClean="0"/>
              <a:pPr/>
              <a:t>‹#›</a:t>
            </a:fld>
            <a:endParaRPr lang="en-US" dirty="0"/>
          </a:p>
        </p:txBody>
      </p:sp>
      <p:sp>
        <p:nvSpPr>
          <p:cNvPr id="5"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3898725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i="0">
                <a:solidFill>
                  <a:schemeClr val="bg1"/>
                </a:solidFill>
                <a:latin typeface="+mj-lt"/>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bg1"/>
              </a:buClr>
              <a:buSzPct val="80000"/>
              <a:buFont typeface="Wingdings 3" pitchFamily="18" charset="2"/>
              <a:buChar char=""/>
              <a:defRPr b="0" i="0">
                <a:solidFill>
                  <a:schemeClr val="bg1"/>
                </a:solidFill>
                <a:latin typeface="+mj-lt"/>
                <a:cs typeface="Arial"/>
              </a:defRPr>
            </a:lvl1pPr>
            <a:lvl2pPr>
              <a:defRPr b="0" i="0">
                <a:solidFill>
                  <a:schemeClr val="bg1"/>
                </a:solidFill>
                <a:latin typeface="+mj-lt"/>
                <a:cs typeface="Arial"/>
              </a:defRPr>
            </a:lvl2pPr>
            <a:lvl3pPr>
              <a:defRPr b="0" i="0">
                <a:solidFill>
                  <a:schemeClr val="bg1"/>
                </a:solidFill>
                <a:latin typeface="+mj-lt"/>
                <a:cs typeface="Arial"/>
              </a:defRPr>
            </a:lvl3pPr>
            <a:lvl4pPr>
              <a:defRPr b="0" i="0">
                <a:solidFill>
                  <a:schemeClr val="bg1"/>
                </a:solidFill>
                <a:latin typeface="+mj-lt"/>
                <a:cs typeface="Arial"/>
              </a:defRPr>
            </a:lvl4pPr>
            <a:lvl5pPr>
              <a:defRPr b="0" i="0">
                <a:solidFill>
                  <a:schemeClr val="bg1"/>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57201" y="6356350"/>
            <a:ext cx="4089399" cy="365125"/>
          </a:xfrm>
          <a:prstGeom prst="rect">
            <a:avLst/>
          </a:prstGeom>
        </p:spPr>
        <p:txBody>
          <a:bodyPr/>
          <a:lstStyle/>
          <a:p>
            <a:fld id="{AA8649A1-032B-4D5C-AF5D-9E9BF3E3D143}" type="slidenum">
              <a:rPr lang="en-US" smtClean="0"/>
              <a:pPr/>
              <a:t>‹#›</a:t>
            </a:fld>
            <a:endParaRPr lang="en-US" dirty="0"/>
          </a:p>
        </p:txBody>
      </p:sp>
      <p:sp>
        <p:nvSpPr>
          <p:cNvPr id="5"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22832589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65000"/>
                    <a:lumOff val="3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6315108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575196"/>
            <a:ext cx="4038600" cy="3148027"/>
          </a:xfrm>
        </p:spPr>
        <p:txBody>
          <a:bodyPr/>
          <a:lstStyle>
            <a:lvl1pPr marL="342900" indent="-342900">
              <a:buSzPct val="80000"/>
              <a:buFont typeface="Wingdings 3" pitchFamily="18" charset="2"/>
              <a:buChar char=""/>
              <a:defRPr sz="2800">
                <a:solidFill>
                  <a:schemeClr val="tx1"/>
                </a:solidFill>
                <a:latin typeface="+mj-lt"/>
              </a:defRPr>
            </a:lvl1pPr>
            <a:lvl2pPr>
              <a:defRPr sz="2400">
                <a:solidFill>
                  <a:schemeClr val="tx1"/>
                </a:solidFill>
                <a:latin typeface="+mj-lt"/>
              </a:defRPr>
            </a:lvl2pPr>
            <a:lvl3pPr>
              <a:defRPr sz="2000">
                <a:solidFill>
                  <a:schemeClr val="tx1"/>
                </a:solidFill>
                <a:latin typeface="+mj-lt"/>
              </a:defRPr>
            </a:lvl3pPr>
            <a:lvl4pPr>
              <a:defRPr sz="1800">
                <a:solidFill>
                  <a:schemeClr val="tx1"/>
                </a:solidFill>
                <a:latin typeface="+mj-lt"/>
              </a:defRPr>
            </a:lvl4pPr>
            <a:lvl5pPr>
              <a:defRPr sz="1800">
                <a:solidFill>
                  <a:schemeClr val="tx1"/>
                </a:solidFill>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75196"/>
            <a:ext cx="4038600" cy="3148027"/>
          </a:xfrm>
        </p:spPr>
        <p:txBody>
          <a:bodyPr/>
          <a:lstStyle>
            <a:lvl1pPr marL="342900" indent="-342900">
              <a:buSzPct val="80000"/>
              <a:buFont typeface="Wingdings 3" pitchFamily="18" charset="2"/>
              <a:buChar char=""/>
              <a:defRPr sz="2800">
                <a:solidFill>
                  <a:schemeClr val="tx1"/>
                </a:solidFill>
                <a:latin typeface="+mj-lt"/>
              </a:defRPr>
            </a:lvl1pPr>
            <a:lvl2pPr>
              <a:defRPr sz="2400">
                <a:solidFill>
                  <a:schemeClr val="tx1"/>
                </a:solidFill>
                <a:latin typeface="+mj-lt"/>
              </a:defRPr>
            </a:lvl2pPr>
            <a:lvl3pPr>
              <a:defRPr sz="2000">
                <a:solidFill>
                  <a:schemeClr val="tx1"/>
                </a:solidFill>
                <a:latin typeface="+mj-lt"/>
              </a:defRPr>
            </a:lvl3pPr>
            <a:lvl4pPr>
              <a:defRPr sz="1800">
                <a:solidFill>
                  <a:schemeClr val="tx1"/>
                </a:solidFill>
                <a:latin typeface="+mj-lt"/>
              </a:defRPr>
            </a:lvl4pPr>
            <a:lvl5pPr>
              <a:defRPr sz="1800">
                <a:solidFill>
                  <a:schemeClr val="tx1"/>
                </a:solidFill>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1467972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Dar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i="0">
                <a:solidFill>
                  <a:schemeClr val="bg1"/>
                </a:solidFill>
                <a:latin typeface="+mj-lt"/>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70647" y="2433918"/>
            <a:ext cx="3993776" cy="3263564"/>
          </a:xfrm>
        </p:spPr>
        <p:txBody>
          <a:bodyPr/>
          <a:lstStyle>
            <a:lvl1pPr marL="342900" indent="-342900">
              <a:buClr>
                <a:schemeClr val="bg1"/>
              </a:buClr>
              <a:buSzPct val="80000"/>
              <a:buFont typeface="Wingdings 3" pitchFamily="18" charset="2"/>
              <a:buChar char=""/>
              <a:defRPr b="0" i="0">
                <a:solidFill>
                  <a:schemeClr val="bg1"/>
                </a:solidFill>
                <a:latin typeface="+mj-lt"/>
                <a:cs typeface="Arial"/>
              </a:defRPr>
            </a:lvl1pPr>
            <a:lvl2pPr>
              <a:defRPr b="0" i="0">
                <a:solidFill>
                  <a:schemeClr val="bg1"/>
                </a:solidFill>
                <a:latin typeface="+mj-lt"/>
                <a:cs typeface="Arial"/>
              </a:defRPr>
            </a:lvl2pPr>
            <a:lvl3pPr>
              <a:defRPr b="0" i="0">
                <a:solidFill>
                  <a:schemeClr val="bg1"/>
                </a:solidFill>
                <a:latin typeface="+mj-lt"/>
                <a:cs typeface="Arial"/>
              </a:defRPr>
            </a:lvl3pPr>
            <a:lvl4pPr>
              <a:defRPr b="0" i="0">
                <a:solidFill>
                  <a:schemeClr val="bg1"/>
                </a:solidFill>
                <a:latin typeface="+mj-lt"/>
                <a:cs typeface="Arial"/>
              </a:defRPr>
            </a:lvl4pPr>
            <a:lvl5pPr>
              <a:defRPr b="0" i="0">
                <a:solidFill>
                  <a:schemeClr val="bg1"/>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3"/>
          </p:nvPr>
        </p:nvSpPr>
        <p:spPr>
          <a:xfrm>
            <a:off x="4679577" y="2438401"/>
            <a:ext cx="3993776" cy="3263564"/>
          </a:xfrm>
        </p:spPr>
        <p:txBody>
          <a:bodyPr/>
          <a:lstStyle>
            <a:lvl1pPr marL="342900" indent="-342900">
              <a:buClr>
                <a:schemeClr val="bg1"/>
              </a:buClr>
              <a:buSzPct val="80000"/>
              <a:buFont typeface="Wingdings 3" pitchFamily="18" charset="2"/>
              <a:buChar char=""/>
              <a:defRPr b="0" i="0">
                <a:solidFill>
                  <a:schemeClr val="bg1"/>
                </a:solidFill>
                <a:latin typeface="+mj-lt"/>
                <a:cs typeface="Arial"/>
              </a:defRPr>
            </a:lvl1pPr>
            <a:lvl2pPr>
              <a:defRPr b="0" i="0">
                <a:solidFill>
                  <a:schemeClr val="bg1"/>
                </a:solidFill>
                <a:latin typeface="+mj-lt"/>
                <a:cs typeface="Arial"/>
              </a:defRPr>
            </a:lvl2pPr>
            <a:lvl3pPr>
              <a:defRPr b="0" i="0">
                <a:solidFill>
                  <a:schemeClr val="bg1"/>
                </a:solidFill>
                <a:latin typeface="+mj-lt"/>
                <a:cs typeface="Arial"/>
              </a:defRPr>
            </a:lvl3pPr>
            <a:lvl4pPr>
              <a:defRPr b="0" i="0">
                <a:solidFill>
                  <a:schemeClr val="bg1"/>
                </a:solidFill>
                <a:latin typeface="+mj-lt"/>
                <a:cs typeface="Arial"/>
              </a:defRPr>
            </a:lvl4pPr>
            <a:lvl5pPr>
              <a:defRPr b="0" i="0">
                <a:solidFill>
                  <a:schemeClr val="bg1"/>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7426994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829"/>
            <a:ext cx="8229600" cy="1143000"/>
          </a:xfrm>
        </p:spPr>
        <p:txBody>
          <a:bodyPr/>
          <a:lstStyle>
            <a:lvl1pPr>
              <a:defRPr b="1">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46138" y="2338213"/>
            <a:ext cx="4040188" cy="799086"/>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67635"/>
            <a:ext cx="4040188" cy="2455589"/>
          </a:xfrm>
        </p:spPr>
        <p:txBody>
          <a:bodyPr/>
          <a:lstStyle>
            <a:lvl1pPr marL="342900" indent="-342900">
              <a:buSzPct val="80000"/>
              <a:buFont typeface="Wingdings 3" pitchFamily="18" charset="2"/>
              <a:buChar cha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38213"/>
            <a:ext cx="4041775" cy="799086"/>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67635"/>
            <a:ext cx="4041775" cy="2455590"/>
          </a:xfrm>
        </p:spPr>
        <p:txBody>
          <a:bodyPr/>
          <a:lstStyle>
            <a:lvl1pPr marL="342900" indent="-342900">
              <a:buSzPct val="80000"/>
              <a:buFont typeface="Wingdings 3" pitchFamily="18" charset="2"/>
              <a:buChar cha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8269495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Dar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i="0">
                <a:solidFill>
                  <a:schemeClr val="bg1"/>
                </a:solidFill>
                <a:latin typeface="+mj-lt"/>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70647" y="3146612"/>
            <a:ext cx="3993776" cy="2550870"/>
          </a:xfrm>
        </p:spPr>
        <p:txBody>
          <a:bodyPr/>
          <a:lstStyle>
            <a:lvl1pPr marL="342900" indent="-342900">
              <a:buClr>
                <a:schemeClr val="bg1"/>
              </a:buClr>
              <a:buSzPct val="80000"/>
              <a:buFont typeface="Wingdings 3" pitchFamily="18" charset="2"/>
              <a:buChar char=""/>
              <a:defRPr b="0" i="0">
                <a:solidFill>
                  <a:schemeClr val="bg1"/>
                </a:solidFill>
                <a:latin typeface="+mj-lt"/>
                <a:cs typeface="Arial"/>
              </a:defRPr>
            </a:lvl1pPr>
            <a:lvl2pPr>
              <a:defRPr b="0" i="0">
                <a:solidFill>
                  <a:schemeClr val="bg1"/>
                </a:solidFill>
                <a:latin typeface="+mj-lt"/>
                <a:cs typeface="Arial"/>
              </a:defRPr>
            </a:lvl2pPr>
            <a:lvl3pPr>
              <a:defRPr b="0" i="0">
                <a:solidFill>
                  <a:schemeClr val="bg1"/>
                </a:solidFill>
                <a:latin typeface="+mj-lt"/>
                <a:cs typeface="Arial"/>
              </a:defRPr>
            </a:lvl3pPr>
            <a:lvl4pPr>
              <a:defRPr b="0" i="0">
                <a:solidFill>
                  <a:schemeClr val="bg1"/>
                </a:solidFill>
                <a:latin typeface="+mj-lt"/>
                <a:cs typeface="Arial"/>
              </a:defRPr>
            </a:lvl4pPr>
            <a:lvl5pPr>
              <a:defRPr b="0" i="0">
                <a:solidFill>
                  <a:schemeClr val="bg1"/>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3"/>
          </p:nvPr>
        </p:nvSpPr>
        <p:spPr>
          <a:xfrm>
            <a:off x="4633165" y="3146308"/>
            <a:ext cx="4040188" cy="2555656"/>
          </a:xfrm>
        </p:spPr>
        <p:txBody>
          <a:bodyPr/>
          <a:lstStyle>
            <a:lvl1pPr marL="342900" indent="-342900">
              <a:buClr>
                <a:schemeClr val="bg1"/>
              </a:buClr>
              <a:buSzPct val="80000"/>
              <a:buFont typeface="Wingdings 3" pitchFamily="18" charset="2"/>
              <a:buChar char=""/>
              <a:defRPr b="0" i="0">
                <a:solidFill>
                  <a:schemeClr val="bg1"/>
                </a:solidFill>
                <a:latin typeface="+mj-lt"/>
                <a:cs typeface="Arial"/>
              </a:defRPr>
            </a:lvl1pPr>
            <a:lvl2pPr>
              <a:defRPr b="0" i="0">
                <a:solidFill>
                  <a:schemeClr val="bg1"/>
                </a:solidFill>
                <a:latin typeface="+mj-lt"/>
                <a:cs typeface="Arial"/>
              </a:defRPr>
            </a:lvl2pPr>
            <a:lvl3pPr>
              <a:defRPr b="0" i="0">
                <a:solidFill>
                  <a:schemeClr val="bg1"/>
                </a:solidFill>
                <a:latin typeface="+mj-lt"/>
                <a:cs typeface="Arial"/>
              </a:defRPr>
            </a:lvl3pPr>
            <a:lvl4pPr>
              <a:defRPr b="0" i="0">
                <a:solidFill>
                  <a:schemeClr val="bg1"/>
                </a:solidFill>
                <a:latin typeface="+mj-lt"/>
                <a:cs typeface="Arial"/>
              </a:defRPr>
            </a:lvl4pPr>
            <a:lvl5pPr>
              <a:defRPr b="0" i="0">
                <a:solidFill>
                  <a:schemeClr val="bg1"/>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
          </p:nvPr>
        </p:nvSpPr>
        <p:spPr>
          <a:xfrm>
            <a:off x="446138" y="2244084"/>
            <a:ext cx="4040188" cy="799086"/>
          </a:xfrm>
        </p:spPr>
        <p:txBody>
          <a:bodyPr anchor="b"/>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2"/>
          <p:cNvSpPr>
            <a:spLocks noGrp="1"/>
          </p:cNvSpPr>
          <p:nvPr>
            <p:ph type="body" idx="14"/>
          </p:nvPr>
        </p:nvSpPr>
        <p:spPr>
          <a:xfrm>
            <a:off x="4633165" y="2244084"/>
            <a:ext cx="4040188" cy="799086"/>
          </a:xfrm>
        </p:spPr>
        <p:txBody>
          <a:bodyPr anchor="b"/>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Slide Number Placeholder 5"/>
          <p:cNvSpPr txBox="1">
            <a:spLocks/>
          </p:cNvSpPr>
          <p:nvPr/>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39485254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58301A99-73EE-43F3-92BD-E13FDC8D7926}" type="datetimeFigureOut">
              <a:rPr lang="en-US" smtClean="0"/>
              <a:pPr/>
              <a:t>6/23/2015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dirty="0"/>
          </a:p>
        </p:txBody>
      </p:sp>
      <p:sp>
        <p:nvSpPr>
          <p:cNvPr id="6" name="Slide Number Placeholder 5"/>
          <p:cNvSpPr txBox="1">
            <a:spLocks/>
          </p:cNvSpPr>
          <p:nvPr/>
        </p:nvSpPr>
        <p:spPr>
          <a:xfrm flipH="1">
            <a:off x="6654800" y="6356350"/>
            <a:ext cx="6299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37108908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13072"/>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325884"/>
            <a:ext cx="8229600" cy="3371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4552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l" defTabSz="457200" rtl="0" eaLnBrk="1" latinLnBrk="0" hangingPunct="1">
        <a:spcBef>
          <a:spcPct val="0"/>
        </a:spcBef>
        <a:buNone/>
        <a:defRPr sz="3200" b="1" i="0" kern="1200">
          <a:solidFill>
            <a:srgbClr val="582C83"/>
          </a:solidFill>
          <a:latin typeface="+mj-lt"/>
          <a:ea typeface="+mj-ea"/>
          <a:cs typeface="Arial"/>
        </a:defRPr>
      </a:lvl1pPr>
    </p:titleStyle>
    <p:bodyStyle>
      <a:lvl1pPr marL="342900" indent="-342900" algn="l" defTabSz="457200" rtl="0" eaLnBrk="1" latinLnBrk="0" hangingPunct="1">
        <a:spcBef>
          <a:spcPct val="20000"/>
        </a:spcBef>
        <a:buClr>
          <a:schemeClr val="tx2"/>
        </a:buClr>
        <a:buFont typeface="Arial" pitchFamily="34" charset="0"/>
        <a:buChar char="•"/>
        <a:defRPr sz="24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nstituteforsafefamilies.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beta.samhsa.gov/nctic"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dhs.wisconsin.gov/tic/principles.htm"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michelle.hoersch@hhs.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www.womenshealth.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8077200" cy="2743200"/>
          </a:xfrm>
        </p:spPr>
        <p:txBody>
          <a:bodyPr>
            <a:normAutofit fontScale="90000"/>
          </a:bodyPr>
          <a:lstStyle/>
          <a:p>
            <a:pPr lvl="0"/>
            <a:r>
              <a:rPr lang="en-US" sz="5400" dirty="0"/>
              <a:t>The Value of Integrating Trauma-Informed </a:t>
            </a:r>
            <a:r>
              <a:rPr lang="en-US" sz="5400" dirty="0" smtClean="0"/>
              <a:t>Approaches </a:t>
            </a:r>
            <a:r>
              <a:rPr lang="en-US" sz="5400" dirty="0"/>
              <a:t>to Improve </a:t>
            </a:r>
            <a:r>
              <a:rPr lang="en-US" sz="5400" dirty="0" smtClean="0"/>
              <a:t>Care and Services </a:t>
            </a:r>
            <a:endParaRPr lang="en-US" sz="5400" b="1" dirty="0"/>
          </a:p>
        </p:txBody>
      </p:sp>
      <p:sp>
        <p:nvSpPr>
          <p:cNvPr id="3" name="Subtitle 2"/>
          <p:cNvSpPr>
            <a:spLocks noGrp="1"/>
          </p:cNvSpPr>
          <p:nvPr>
            <p:ph type="subTitle" idx="1"/>
          </p:nvPr>
        </p:nvSpPr>
        <p:spPr>
          <a:xfrm>
            <a:off x="0" y="3352800"/>
            <a:ext cx="8991600" cy="2819400"/>
          </a:xfrm>
        </p:spPr>
        <p:txBody>
          <a:bodyPr>
            <a:normAutofit fontScale="25000" lnSpcReduction="20000"/>
          </a:bodyPr>
          <a:lstStyle/>
          <a:p>
            <a:pPr algn="r"/>
            <a:r>
              <a:rPr lang="en-US" sz="11200" b="1" dirty="0" smtClean="0"/>
              <a:t>Women and Trauma Federal Partners Committee </a:t>
            </a:r>
          </a:p>
          <a:p>
            <a:pPr algn="r"/>
            <a:r>
              <a:rPr lang="en-US" sz="9600" b="1" dirty="0" smtClean="0"/>
              <a:t>Washington, DC</a:t>
            </a:r>
            <a:endParaRPr lang="en-US" sz="9600" dirty="0" smtClean="0"/>
          </a:p>
          <a:p>
            <a:pPr algn="r"/>
            <a:r>
              <a:rPr lang="en-US" sz="9600" dirty="0" smtClean="0"/>
              <a:t>June 25, 2015</a:t>
            </a:r>
          </a:p>
          <a:p>
            <a:pPr>
              <a:lnSpc>
                <a:spcPct val="120000"/>
              </a:lnSpc>
              <a:spcBef>
                <a:spcPts val="0"/>
              </a:spcBef>
            </a:pPr>
            <a:r>
              <a:rPr lang="en-US" sz="9600" b="1" dirty="0" smtClean="0"/>
              <a:t>Michelle Hoersch</a:t>
            </a:r>
            <a:r>
              <a:rPr lang="en-US" sz="9600" b="1" dirty="0"/>
              <a:t>, </a:t>
            </a:r>
            <a:r>
              <a:rPr lang="en-US" sz="9600" b="1" dirty="0" smtClean="0"/>
              <a:t>MS 					</a:t>
            </a:r>
            <a:r>
              <a:rPr lang="en-US" sz="9600" b="1" dirty="0"/>
              <a:t>	</a:t>
            </a:r>
          </a:p>
          <a:p>
            <a:pPr>
              <a:lnSpc>
                <a:spcPct val="120000"/>
              </a:lnSpc>
              <a:spcBef>
                <a:spcPts val="0"/>
              </a:spcBef>
            </a:pPr>
            <a:r>
              <a:rPr lang="en-US" sz="9600" dirty="0" smtClean="0"/>
              <a:t>Office on Women’s Health – </a:t>
            </a:r>
            <a:r>
              <a:rPr lang="en-US" sz="9600" dirty="0"/>
              <a:t>Region </a:t>
            </a:r>
            <a:r>
              <a:rPr lang="en-US" sz="9600" dirty="0" smtClean="0"/>
              <a:t>V					</a:t>
            </a:r>
          </a:p>
          <a:p>
            <a:pPr>
              <a:lnSpc>
                <a:spcPct val="120000"/>
              </a:lnSpc>
              <a:spcBef>
                <a:spcPts val="0"/>
              </a:spcBef>
            </a:pPr>
            <a:r>
              <a:rPr lang="en-US" sz="9600" dirty="0" smtClean="0"/>
              <a:t>U.S. Department of Health and </a:t>
            </a:r>
            <a:r>
              <a:rPr lang="en-US" sz="9600" dirty="0"/>
              <a:t>Human </a:t>
            </a:r>
            <a:r>
              <a:rPr lang="en-US" sz="9600" dirty="0" smtClean="0"/>
              <a:t>Services</a:t>
            </a:r>
            <a:r>
              <a:rPr lang="en-US" sz="6200" dirty="0" smtClean="0"/>
              <a:t>			</a:t>
            </a:r>
            <a:r>
              <a:rPr lang="en-US" sz="6200" dirty="0"/>
              <a:t>	</a:t>
            </a:r>
            <a:r>
              <a:rPr lang="en-US" sz="6200" dirty="0" smtClean="0"/>
              <a:t>												</a:t>
            </a:r>
            <a:endParaRPr lang="en-US" sz="6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524000"/>
          </a:xfrm>
        </p:spPr>
        <p:txBody>
          <a:bodyPr>
            <a:noAutofit/>
          </a:bodyPr>
          <a:lstStyle/>
          <a:p>
            <a:pPr algn="ctr"/>
            <a:r>
              <a:rPr lang="en-US" sz="4000" b="1" dirty="0" smtClean="0"/>
              <a:t>Prevalence of Trauma in the U.S.</a:t>
            </a:r>
            <a:br>
              <a:rPr lang="en-US" sz="4000" b="1" dirty="0" smtClean="0"/>
            </a:br>
            <a:r>
              <a:rPr lang="en-US" sz="4000" b="1" dirty="0" smtClean="0"/>
              <a:t>Rape and Sexual Assault</a:t>
            </a:r>
            <a:endParaRPr lang="en-US" sz="4000" dirty="0"/>
          </a:p>
        </p:txBody>
      </p:sp>
      <p:sp>
        <p:nvSpPr>
          <p:cNvPr id="3" name="Content Placeholder 2"/>
          <p:cNvSpPr>
            <a:spLocks noGrp="1"/>
          </p:cNvSpPr>
          <p:nvPr>
            <p:ph idx="1"/>
          </p:nvPr>
        </p:nvSpPr>
        <p:spPr>
          <a:xfrm>
            <a:off x="533400" y="2514600"/>
            <a:ext cx="8229600" cy="2819400"/>
          </a:xfrm>
        </p:spPr>
        <p:txBody>
          <a:bodyPr>
            <a:normAutofit fontScale="25000" lnSpcReduction="20000"/>
          </a:bodyPr>
          <a:lstStyle/>
          <a:p>
            <a:endParaRPr lang="en-US" sz="8600" b="1" dirty="0" smtClean="0"/>
          </a:p>
          <a:p>
            <a:pPr marL="0" indent="0">
              <a:buNone/>
            </a:pPr>
            <a:r>
              <a:rPr lang="en-US" sz="11200" b="1" dirty="0" smtClean="0"/>
              <a:t>One out of every 6 American women</a:t>
            </a:r>
            <a:r>
              <a:rPr lang="en-US" sz="11200" dirty="0" smtClean="0"/>
              <a:t> has been the victim of an attempted or completed rape in her lifetime</a:t>
            </a:r>
          </a:p>
          <a:p>
            <a:endParaRPr lang="en-US" sz="11200" dirty="0" smtClean="0"/>
          </a:p>
          <a:p>
            <a:pPr marL="0" indent="0">
              <a:buNone/>
            </a:pPr>
            <a:r>
              <a:rPr lang="en-US" sz="11200" dirty="0" smtClean="0"/>
              <a:t>That’s approximately </a:t>
            </a:r>
            <a:r>
              <a:rPr lang="en-US" sz="11200" b="1" dirty="0" smtClean="0"/>
              <a:t>18 million American women</a:t>
            </a:r>
            <a:endParaRPr lang="en-US" sz="11200" baseline="30000" dirty="0" smtClean="0"/>
          </a:p>
          <a:p>
            <a:endParaRPr lang="en-US" baseline="30000" dirty="0" smtClean="0"/>
          </a:p>
          <a:p>
            <a:endParaRPr lang="en-US" baseline="30000" dirty="0" smtClean="0"/>
          </a:p>
          <a:p>
            <a:pPr algn="r">
              <a:buNone/>
            </a:pPr>
            <a:r>
              <a:rPr lang="en-US" sz="7200" baseline="30000" dirty="0" smtClean="0"/>
              <a:t>Source: RAINN</a:t>
            </a:r>
            <a:r>
              <a:rPr lang="en-US" sz="7200" dirty="0" smtClean="0"/>
              <a:t/>
            </a:r>
            <a:br>
              <a:rPr lang="en-US" sz="7200" dirty="0" smtClean="0"/>
            </a:br>
            <a:r>
              <a:rPr lang="en-US" sz="7200" dirty="0" smtClean="0"/>
              <a:t/>
            </a:r>
            <a:br>
              <a:rPr lang="en-US" sz="7200" dirty="0" smtClean="0"/>
            </a:br>
            <a:endParaRPr lang="en-US" sz="7200" dirty="0" smtClean="0"/>
          </a:p>
          <a:p>
            <a:endParaRPr lang="en-US" dirty="0"/>
          </a:p>
        </p:txBody>
      </p:sp>
    </p:spTree>
    <p:extLst>
      <p:ext uri="{BB962C8B-B14F-4D97-AF65-F5344CB8AC3E}">
        <p14:creationId xmlns:p14="http://schemas.microsoft.com/office/powerpoint/2010/main" val="181882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524000"/>
          </a:xfrm>
        </p:spPr>
        <p:txBody>
          <a:bodyPr>
            <a:normAutofit/>
          </a:bodyPr>
          <a:lstStyle/>
          <a:p>
            <a:r>
              <a:rPr lang="en-US" sz="4000" b="1" dirty="0" smtClean="0"/>
              <a:t>Prevalence</a:t>
            </a:r>
            <a:r>
              <a:rPr lang="en-US" sz="3800" b="1" dirty="0" smtClean="0"/>
              <a:t> </a:t>
            </a:r>
            <a:br>
              <a:rPr lang="en-US" sz="3800" b="1" dirty="0" smtClean="0"/>
            </a:br>
            <a:r>
              <a:rPr lang="en-US" sz="4000" dirty="0" smtClean="0"/>
              <a:t>Child </a:t>
            </a:r>
            <a:r>
              <a:rPr lang="en-US" sz="4000" dirty="0"/>
              <a:t>Abuse in America</a:t>
            </a:r>
          </a:p>
        </p:txBody>
      </p:sp>
      <p:sp>
        <p:nvSpPr>
          <p:cNvPr id="3" name="Content Placeholder 2"/>
          <p:cNvSpPr>
            <a:spLocks noGrp="1"/>
          </p:cNvSpPr>
          <p:nvPr>
            <p:ph idx="1"/>
          </p:nvPr>
        </p:nvSpPr>
        <p:spPr>
          <a:xfrm>
            <a:off x="914400" y="2133600"/>
            <a:ext cx="7543800" cy="3505200"/>
          </a:xfrm>
        </p:spPr>
        <p:txBody>
          <a:bodyPr>
            <a:normAutofit/>
          </a:bodyPr>
          <a:lstStyle/>
          <a:p>
            <a:pPr marL="0" indent="0">
              <a:buNone/>
            </a:pPr>
            <a:r>
              <a:rPr lang="en-US" b="1" dirty="0" smtClean="0"/>
              <a:t>Hidden </a:t>
            </a:r>
            <a:r>
              <a:rPr lang="en-US" b="1" dirty="0"/>
              <a:t>epidemic of child abuse and neglect. </a:t>
            </a:r>
            <a:endParaRPr lang="en-US" b="1" dirty="0" smtClean="0"/>
          </a:p>
          <a:p>
            <a:pPr>
              <a:buFont typeface="Wingdings" panose="05000000000000000000" pitchFamily="2" charset="2"/>
              <a:buChar char="§"/>
            </a:pPr>
            <a:r>
              <a:rPr lang="en-US" dirty="0" smtClean="0"/>
              <a:t>Every </a:t>
            </a:r>
            <a:r>
              <a:rPr lang="en-US" dirty="0"/>
              <a:t>year more than 3 million reports of child abuse are made in the United States involving more than 6 million </a:t>
            </a:r>
            <a:r>
              <a:rPr lang="en-US" dirty="0" smtClean="0"/>
              <a:t>children. </a:t>
            </a:r>
          </a:p>
          <a:p>
            <a:pPr>
              <a:buFont typeface="Wingdings" panose="05000000000000000000" pitchFamily="2" charset="2"/>
              <a:buChar char="§"/>
            </a:pPr>
            <a:r>
              <a:rPr lang="en-US" dirty="0" smtClean="0"/>
              <a:t>The </a:t>
            </a:r>
            <a:r>
              <a:rPr lang="en-US" dirty="0"/>
              <a:t>United States has one of the worst records among industrialized nations – losing on average between four and seven children every day to child abuse and neglect. </a:t>
            </a:r>
          </a:p>
          <a:p>
            <a:pPr algn="r">
              <a:buNone/>
            </a:pPr>
            <a:endParaRPr lang="en-US" sz="1600" dirty="0" smtClean="0"/>
          </a:p>
          <a:p>
            <a:pPr algn="r">
              <a:buNone/>
            </a:pPr>
            <a:r>
              <a:rPr lang="en-US" sz="1600" dirty="0" smtClean="0"/>
              <a:t>Source: Childhelp.org</a:t>
            </a:r>
            <a:endParaRPr lang="en-US" sz="1600" dirty="0"/>
          </a:p>
        </p:txBody>
      </p:sp>
    </p:spTree>
    <p:extLst>
      <p:ext uri="{BB962C8B-B14F-4D97-AF65-F5344CB8AC3E}">
        <p14:creationId xmlns:p14="http://schemas.microsoft.com/office/powerpoint/2010/main" val="1105053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28800"/>
          </a:xfrm>
        </p:spPr>
        <p:txBody>
          <a:bodyPr>
            <a:noAutofit/>
          </a:bodyPr>
          <a:lstStyle/>
          <a:p>
            <a:pPr algn="ctr"/>
            <a:r>
              <a:rPr lang="en-US" sz="3600" b="1" dirty="0" smtClean="0"/>
              <a:t>Prevalence of Trauma </a:t>
            </a:r>
            <a:br>
              <a:rPr lang="en-US" sz="3600" b="1" dirty="0" smtClean="0"/>
            </a:br>
            <a:r>
              <a:rPr lang="en-US" sz="3600" b="1" dirty="0" smtClean="0"/>
              <a:t>in the U.S.</a:t>
            </a:r>
            <a:br>
              <a:rPr lang="en-US" sz="3600" b="1" dirty="0" smtClean="0"/>
            </a:br>
            <a:r>
              <a:rPr lang="en-US" sz="3600" b="1" dirty="0" smtClean="0"/>
              <a:t>Intimate Partner Violence</a:t>
            </a:r>
            <a:endParaRPr lang="en-US" sz="3600" dirty="0"/>
          </a:p>
        </p:txBody>
      </p:sp>
      <p:sp>
        <p:nvSpPr>
          <p:cNvPr id="3" name="Content Placeholder 2"/>
          <p:cNvSpPr>
            <a:spLocks noGrp="1"/>
          </p:cNvSpPr>
          <p:nvPr>
            <p:ph idx="1"/>
          </p:nvPr>
        </p:nvSpPr>
        <p:spPr>
          <a:xfrm>
            <a:off x="304800" y="2514600"/>
            <a:ext cx="8229600" cy="3352800"/>
          </a:xfrm>
        </p:spPr>
        <p:txBody>
          <a:bodyPr>
            <a:normAutofit/>
          </a:bodyPr>
          <a:lstStyle/>
          <a:p>
            <a:pPr>
              <a:spcAft>
                <a:spcPts val="600"/>
              </a:spcAft>
            </a:pPr>
            <a:r>
              <a:rPr lang="en-US" sz="1800" b="1" dirty="0" smtClean="0"/>
              <a:t>Nearly one in three </a:t>
            </a:r>
            <a:r>
              <a:rPr lang="en-US" sz="1800" dirty="0" smtClean="0"/>
              <a:t>adult women experience at least one physical assault by a partner during adulthood. </a:t>
            </a:r>
            <a:r>
              <a:rPr lang="en-US" sz="1200" dirty="0" smtClean="0"/>
              <a:t> </a:t>
            </a:r>
            <a:endParaRPr lang="en-US" sz="1800" dirty="0" smtClean="0"/>
          </a:p>
          <a:p>
            <a:pPr>
              <a:spcAft>
                <a:spcPts val="600"/>
              </a:spcAft>
            </a:pPr>
            <a:r>
              <a:rPr lang="en-US" sz="1800" dirty="0" smtClean="0"/>
              <a:t>Men who have witnessed their parents' domestic violence are </a:t>
            </a:r>
            <a:r>
              <a:rPr lang="en-US" sz="1800" b="1" dirty="0" smtClean="0"/>
              <a:t>twice as likely to abuse their own spouse or partner</a:t>
            </a:r>
            <a:r>
              <a:rPr lang="en-US" sz="1800" dirty="0" smtClean="0"/>
              <a:t> compared to children of non-violent parents.</a:t>
            </a:r>
          </a:p>
          <a:p>
            <a:pPr>
              <a:spcAft>
                <a:spcPts val="600"/>
              </a:spcAft>
            </a:pPr>
            <a:r>
              <a:rPr lang="en-US" sz="1800" dirty="0" smtClean="0"/>
              <a:t>Girls who have witnessed domestic violence are </a:t>
            </a:r>
            <a:r>
              <a:rPr lang="en-US" sz="1800" b="1" dirty="0" smtClean="0"/>
              <a:t>more likely to stay in an abusive relationship </a:t>
            </a:r>
            <a:r>
              <a:rPr lang="en-US" sz="1800" dirty="0" smtClean="0"/>
              <a:t>as an adult.</a:t>
            </a:r>
          </a:p>
          <a:p>
            <a:pPr>
              <a:spcAft>
                <a:spcPts val="600"/>
              </a:spcAft>
            </a:pPr>
            <a:r>
              <a:rPr lang="en-US" sz="1800" dirty="0" smtClean="0"/>
              <a:t>More than </a:t>
            </a:r>
            <a:r>
              <a:rPr lang="en-US" sz="1800" b="1" dirty="0" smtClean="0"/>
              <a:t>50% of batterers </a:t>
            </a:r>
            <a:r>
              <a:rPr lang="en-US" sz="1800" dirty="0" smtClean="0"/>
              <a:t>also abuse their children or their victim’s children. </a:t>
            </a:r>
          </a:p>
          <a:p>
            <a:pPr algn="r">
              <a:buNone/>
            </a:pPr>
            <a:endParaRPr lang="en-US" sz="1200" dirty="0" smtClean="0"/>
          </a:p>
          <a:p>
            <a:pPr algn="r">
              <a:buNone/>
            </a:pPr>
            <a:r>
              <a:rPr lang="en-US" sz="1000" dirty="0" smtClean="0"/>
              <a:t>Report of the American Psychological Association Presidential Task Force on Violence and the Family, (1996) </a:t>
            </a:r>
          </a:p>
          <a:p>
            <a:pPr algn="r">
              <a:buNone/>
            </a:pPr>
            <a:r>
              <a:rPr lang="en-US" sz="1000" dirty="0" smtClean="0"/>
              <a:t>www.nyawc.org</a:t>
            </a:r>
            <a:endParaRPr lang="en-US" sz="1000" dirty="0"/>
          </a:p>
        </p:txBody>
      </p:sp>
    </p:spTree>
    <p:extLst>
      <p:ext uri="{BB962C8B-B14F-4D97-AF65-F5344CB8AC3E}">
        <p14:creationId xmlns:p14="http://schemas.microsoft.com/office/powerpoint/2010/main" val="3120197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524000"/>
          </a:xfrm>
        </p:spPr>
        <p:txBody>
          <a:bodyPr>
            <a:normAutofit/>
          </a:bodyPr>
          <a:lstStyle/>
          <a:p>
            <a:pPr algn="ctr"/>
            <a:r>
              <a:rPr lang="en-US" sz="3400" b="1" dirty="0" smtClean="0"/>
              <a:t>Prevalence of Trauma in the U.S. </a:t>
            </a:r>
            <a:r>
              <a:rPr lang="en-US" sz="1200" b="1" dirty="0" smtClean="0"/>
              <a:t/>
            </a:r>
            <a:br>
              <a:rPr lang="en-US" sz="1200" b="1" dirty="0" smtClean="0"/>
            </a:br>
            <a:r>
              <a:rPr lang="en-US" sz="1200" b="1" dirty="0" smtClean="0"/>
              <a:t> </a:t>
            </a:r>
            <a:r>
              <a:rPr lang="en-US" b="1" dirty="0" smtClean="0"/>
              <a:t/>
            </a:r>
            <a:br>
              <a:rPr lang="en-US" b="1" dirty="0" smtClean="0"/>
            </a:br>
            <a:r>
              <a:rPr lang="en-US" sz="3000" b="1" dirty="0" smtClean="0"/>
              <a:t>Childhood Sexual Abuse</a:t>
            </a:r>
            <a:endParaRPr lang="en-US" sz="3000" dirty="0"/>
          </a:p>
        </p:txBody>
      </p:sp>
      <p:sp>
        <p:nvSpPr>
          <p:cNvPr id="3" name="Content Placeholder 2"/>
          <p:cNvSpPr>
            <a:spLocks noGrp="1"/>
          </p:cNvSpPr>
          <p:nvPr>
            <p:ph idx="1"/>
          </p:nvPr>
        </p:nvSpPr>
        <p:spPr>
          <a:xfrm>
            <a:off x="2590800" y="2438400"/>
            <a:ext cx="5562600" cy="3483008"/>
          </a:xfrm>
        </p:spPr>
        <p:txBody>
          <a:bodyPr>
            <a:normAutofit/>
          </a:bodyPr>
          <a:lstStyle/>
          <a:p>
            <a:pPr>
              <a:buNone/>
            </a:pPr>
            <a:r>
              <a:rPr lang="en-US" sz="2800" b="1" dirty="0" smtClean="0"/>
              <a:t>By the age of 13…</a:t>
            </a:r>
          </a:p>
          <a:p>
            <a:pPr>
              <a:buNone/>
            </a:pPr>
            <a:r>
              <a:rPr lang="en-US" sz="2800" dirty="0" smtClean="0"/>
              <a:t>At least two out of every ten girls </a:t>
            </a:r>
          </a:p>
          <a:p>
            <a:pPr>
              <a:buNone/>
            </a:pPr>
            <a:r>
              <a:rPr lang="en-US" sz="2800" dirty="0" smtClean="0"/>
              <a:t>and</a:t>
            </a:r>
          </a:p>
          <a:p>
            <a:pPr>
              <a:buNone/>
            </a:pPr>
            <a:r>
              <a:rPr lang="en-US" sz="2800" dirty="0" smtClean="0"/>
              <a:t>One out of every ten boys </a:t>
            </a:r>
          </a:p>
          <a:p>
            <a:pPr>
              <a:buNone/>
            </a:pPr>
            <a:r>
              <a:rPr lang="en-US" sz="2800" dirty="0" smtClean="0"/>
              <a:t>are sexually abused</a:t>
            </a:r>
            <a:endParaRPr lang="en-US" sz="2800" dirty="0"/>
          </a:p>
        </p:txBody>
      </p:sp>
    </p:spTree>
    <p:extLst>
      <p:ext uri="{BB962C8B-B14F-4D97-AF65-F5344CB8AC3E}">
        <p14:creationId xmlns:p14="http://schemas.microsoft.com/office/powerpoint/2010/main" val="3624781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Military Sexual Trauma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b="1" dirty="0" smtClean="0"/>
          </a:p>
          <a:p>
            <a:pPr marL="0" indent="0">
              <a:buNone/>
            </a:pPr>
            <a:endParaRPr lang="en-US" b="1" dirty="0"/>
          </a:p>
          <a:p>
            <a:pPr marL="0" indent="0">
              <a:buNone/>
            </a:pPr>
            <a:r>
              <a:rPr lang="en-US" sz="3000" b="1" dirty="0" smtClean="0"/>
              <a:t>While </a:t>
            </a:r>
            <a:r>
              <a:rPr lang="en-US" sz="3000" b="1" dirty="0"/>
              <a:t>1 in 6 civilian women experience sexual assault, </a:t>
            </a:r>
            <a:r>
              <a:rPr lang="en-US" sz="3000" b="1" dirty="0" smtClean="0"/>
              <a:t>for </a:t>
            </a:r>
            <a:r>
              <a:rPr lang="en-US" sz="3000" b="1" dirty="0"/>
              <a:t>military women </a:t>
            </a:r>
            <a:r>
              <a:rPr lang="en-US" sz="3000" b="1" dirty="0" smtClean="0"/>
              <a:t>this number </a:t>
            </a:r>
            <a:r>
              <a:rPr lang="en-US" sz="3000" b="1" dirty="0"/>
              <a:t>climbs to approximately 1 in </a:t>
            </a:r>
            <a:r>
              <a:rPr lang="en-US" sz="3000" b="1" dirty="0" smtClean="0"/>
              <a:t>3</a:t>
            </a:r>
            <a:endParaRPr lang="en-US" sz="3000" b="1"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a:p>
          <a:p>
            <a:pPr marL="0" indent="0">
              <a:buNone/>
            </a:pPr>
            <a:r>
              <a:rPr lang="en-US" sz="1200" dirty="0" smtClean="0"/>
              <a:t>				Sadler </a:t>
            </a:r>
            <a:r>
              <a:rPr lang="en-US" sz="1200" dirty="0"/>
              <a:t>et al. 2003. “Factors Associated With Women’s Risk of Rape in the Military Environment.”</a:t>
            </a:r>
          </a:p>
          <a:p>
            <a:pPr marL="0" indent="0">
              <a:buNone/>
            </a:pPr>
            <a:r>
              <a:rPr lang="en-US" sz="1200" i="1" dirty="0" smtClean="0"/>
              <a:t>				American </a:t>
            </a:r>
            <a:r>
              <a:rPr lang="en-US" sz="1200" i="1" dirty="0"/>
              <a:t>Journal of Industrial Medicine </a:t>
            </a:r>
            <a:r>
              <a:rPr lang="en-US" sz="1200" dirty="0"/>
              <a:t>43:262-273.</a:t>
            </a:r>
          </a:p>
        </p:txBody>
      </p:sp>
    </p:spTree>
    <p:extLst>
      <p:ext uri="{BB962C8B-B14F-4D97-AF65-F5344CB8AC3E}">
        <p14:creationId xmlns:p14="http://schemas.microsoft.com/office/powerpoint/2010/main" val="89148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Abuse</a:t>
            </a:r>
            <a:endParaRPr lang="en-US" dirty="0"/>
          </a:p>
        </p:txBody>
      </p:sp>
      <p:sp>
        <p:nvSpPr>
          <p:cNvPr id="3" name="Content Placeholder 2"/>
          <p:cNvSpPr>
            <a:spLocks noGrp="1"/>
          </p:cNvSpPr>
          <p:nvPr>
            <p:ph idx="1"/>
          </p:nvPr>
        </p:nvSpPr>
        <p:spPr/>
        <p:txBody>
          <a:bodyPr/>
          <a:lstStyle/>
          <a:p>
            <a:r>
              <a:rPr lang="en-US" dirty="0" smtClean="0"/>
              <a:t>6% of older people report significant abuse in prior month</a:t>
            </a:r>
          </a:p>
          <a:p>
            <a:r>
              <a:rPr lang="en-US" dirty="0" smtClean="0"/>
              <a:t>25% reported experiencing significant psychological abuse including financial control and medical neglect by caregivers</a:t>
            </a:r>
            <a:endParaRPr lang="en-US" dirty="0"/>
          </a:p>
        </p:txBody>
      </p:sp>
    </p:spTree>
    <p:extLst>
      <p:ext uri="{BB962C8B-B14F-4D97-AF65-F5344CB8AC3E}">
        <p14:creationId xmlns:p14="http://schemas.microsoft.com/office/powerpoint/2010/main" val="2755330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05000"/>
          </a:xfrm>
        </p:spPr>
        <p:txBody>
          <a:bodyPr>
            <a:normAutofit/>
          </a:bodyPr>
          <a:lstStyle/>
          <a:p>
            <a:pPr algn="ctr"/>
            <a:r>
              <a:rPr lang="en-US" sz="4000" b="1" dirty="0" smtClean="0"/>
              <a:t>Trauma in the U.S.</a:t>
            </a:r>
            <a:br>
              <a:rPr lang="en-US" sz="4000" b="1" dirty="0" smtClean="0"/>
            </a:br>
            <a:r>
              <a:rPr lang="en-US" sz="4000" b="1" dirty="0" smtClean="0"/>
              <a:t>Natural Disasters and Terrorism</a:t>
            </a:r>
            <a:endParaRPr lang="en-US" sz="4000" dirty="0"/>
          </a:p>
        </p:txBody>
      </p:sp>
      <p:sp>
        <p:nvSpPr>
          <p:cNvPr id="3" name="Content Placeholder 2"/>
          <p:cNvSpPr>
            <a:spLocks noGrp="1"/>
          </p:cNvSpPr>
          <p:nvPr>
            <p:ph idx="1"/>
          </p:nvPr>
        </p:nvSpPr>
        <p:spPr>
          <a:xfrm>
            <a:off x="1219200" y="2514600"/>
            <a:ext cx="7772400" cy="3352800"/>
          </a:xfrm>
        </p:spPr>
        <p:txBody>
          <a:bodyPr>
            <a:normAutofit lnSpcReduction="10000"/>
          </a:bodyPr>
          <a:lstStyle/>
          <a:p>
            <a:r>
              <a:rPr lang="en-US" dirty="0" smtClean="0"/>
              <a:t>Sandy Hook Elementary School</a:t>
            </a:r>
          </a:p>
          <a:p>
            <a:r>
              <a:rPr lang="en-US" dirty="0" smtClean="0"/>
              <a:t>Hurricane Sandy</a:t>
            </a:r>
          </a:p>
          <a:p>
            <a:r>
              <a:rPr lang="en-US" dirty="0" smtClean="0"/>
              <a:t>Tornados </a:t>
            </a:r>
          </a:p>
          <a:p>
            <a:r>
              <a:rPr lang="en-US" dirty="0" smtClean="0"/>
              <a:t>9/11</a:t>
            </a:r>
          </a:p>
          <a:p>
            <a:r>
              <a:rPr lang="en-US" dirty="0" smtClean="0"/>
              <a:t>BP Deep Water Horizon</a:t>
            </a:r>
          </a:p>
          <a:p>
            <a:r>
              <a:rPr lang="en-US" dirty="0" smtClean="0"/>
              <a:t>OKC bombing</a:t>
            </a:r>
          </a:p>
          <a:p>
            <a:pPr>
              <a:buNone/>
            </a:pPr>
            <a:endParaRPr lang="en-US" dirty="0" smtClean="0"/>
          </a:p>
          <a:p>
            <a:pPr>
              <a:buNone/>
            </a:pPr>
            <a:r>
              <a:rPr lang="en-US" dirty="0" smtClean="0"/>
              <a:t>No one who sees a disaster is untouched by it. </a:t>
            </a:r>
            <a:endParaRPr lang="en-US" dirty="0"/>
          </a:p>
        </p:txBody>
      </p:sp>
    </p:spTree>
    <p:extLst>
      <p:ext uri="{BB962C8B-B14F-4D97-AF65-F5344CB8AC3E}">
        <p14:creationId xmlns:p14="http://schemas.microsoft.com/office/powerpoint/2010/main" val="136495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rmAutofit/>
          </a:bodyPr>
          <a:lstStyle/>
          <a:p>
            <a:pPr algn="ctr">
              <a:spcAft>
                <a:spcPts val="1200"/>
              </a:spcAft>
            </a:pPr>
            <a:r>
              <a:rPr lang="en-US" sz="4000" b="1" dirty="0" smtClean="0"/>
              <a:t> Trauma in the U.S.</a:t>
            </a:r>
            <a:br>
              <a:rPr lang="en-US" sz="4000" b="1" dirty="0" smtClean="0"/>
            </a:br>
            <a:r>
              <a:rPr lang="en-US" sz="4000" b="1" dirty="0" smtClean="0"/>
              <a:t>Historical Trauma</a:t>
            </a:r>
            <a:endParaRPr lang="en-US" sz="4000" dirty="0"/>
          </a:p>
        </p:txBody>
      </p:sp>
      <p:sp>
        <p:nvSpPr>
          <p:cNvPr id="3" name="Content Placeholder 2"/>
          <p:cNvSpPr>
            <a:spLocks noGrp="1"/>
          </p:cNvSpPr>
          <p:nvPr>
            <p:ph idx="1"/>
          </p:nvPr>
        </p:nvSpPr>
        <p:spPr>
          <a:xfrm>
            <a:off x="1676400" y="3048000"/>
            <a:ext cx="6477000" cy="2797208"/>
          </a:xfrm>
        </p:spPr>
        <p:txBody>
          <a:bodyPr/>
          <a:lstStyle/>
          <a:p>
            <a:pPr>
              <a:buNone/>
            </a:pPr>
            <a:r>
              <a:rPr lang="en-US" dirty="0" smtClean="0"/>
              <a:t>American Indians and Alaska Natives</a:t>
            </a:r>
          </a:p>
          <a:p>
            <a:pPr>
              <a:buNone/>
            </a:pPr>
            <a:endParaRPr lang="en-US" dirty="0" smtClean="0"/>
          </a:p>
          <a:p>
            <a:r>
              <a:rPr lang="en-US" dirty="0" smtClean="0"/>
              <a:t>Robbed of culture</a:t>
            </a:r>
          </a:p>
          <a:p>
            <a:r>
              <a:rPr lang="en-US" dirty="0" smtClean="0"/>
              <a:t>Boarding schools</a:t>
            </a:r>
          </a:p>
          <a:p>
            <a:pPr>
              <a:buNone/>
            </a:pPr>
            <a:endParaRPr lang="en-US" dirty="0"/>
          </a:p>
        </p:txBody>
      </p:sp>
    </p:spTree>
    <p:extLst>
      <p:ext uri="{BB962C8B-B14F-4D97-AF65-F5344CB8AC3E}">
        <p14:creationId xmlns:p14="http://schemas.microsoft.com/office/powerpoint/2010/main" val="3235544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2438400"/>
          </a:xfrm>
        </p:spPr>
        <p:txBody>
          <a:bodyPr>
            <a:normAutofit fontScale="90000"/>
          </a:bodyPr>
          <a:lstStyle/>
          <a:p>
            <a:pPr algn="ctr"/>
            <a:r>
              <a:rPr lang="en-US" sz="5400" dirty="0" smtClean="0"/>
              <a:t>Trauma in the U.S. </a:t>
            </a:r>
            <a:br>
              <a:rPr lang="en-US" sz="5400" dirty="0" smtClean="0"/>
            </a:br>
            <a:r>
              <a:rPr lang="en-US" sz="5400" dirty="0" smtClean="0"/>
              <a:t/>
            </a:r>
            <a:br>
              <a:rPr lang="en-US" sz="5400" dirty="0" smtClean="0"/>
            </a:br>
            <a:r>
              <a:rPr lang="en-US" sz="5400" dirty="0" smtClean="0"/>
              <a:t>Intergenerational Trauma </a:t>
            </a:r>
            <a:endParaRPr lang="en-US" sz="5400" dirty="0"/>
          </a:p>
        </p:txBody>
      </p:sp>
    </p:spTree>
    <p:extLst>
      <p:ext uri="{BB962C8B-B14F-4D97-AF65-F5344CB8AC3E}">
        <p14:creationId xmlns:p14="http://schemas.microsoft.com/office/powerpoint/2010/main" val="227661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524000"/>
          </a:xfrm>
        </p:spPr>
        <p:txBody>
          <a:bodyPr>
            <a:normAutofit/>
          </a:bodyPr>
          <a:lstStyle/>
          <a:p>
            <a:pPr algn="ctr"/>
            <a:r>
              <a:rPr lang="en-US" sz="4000" b="1" dirty="0" smtClean="0"/>
              <a:t>Prevalence of Trauma </a:t>
            </a:r>
            <a:br>
              <a:rPr lang="en-US" sz="4000" b="1" dirty="0" smtClean="0"/>
            </a:br>
            <a:r>
              <a:rPr lang="en-US" sz="4000" b="1" dirty="0" smtClean="0"/>
              <a:t>in the U.S.</a:t>
            </a:r>
            <a:endParaRPr lang="en-US" sz="4000" dirty="0"/>
          </a:p>
        </p:txBody>
      </p:sp>
      <p:sp>
        <p:nvSpPr>
          <p:cNvPr id="3" name="Content Placeholder 2"/>
          <p:cNvSpPr>
            <a:spLocks noGrp="1"/>
          </p:cNvSpPr>
          <p:nvPr>
            <p:ph idx="1"/>
          </p:nvPr>
        </p:nvSpPr>
        <p:spPr>
          <a:xfrm>
            <a:off x="990600" y="2743200"/>
            <a:ext cx="7620000" cy="3025808"/>
          </a:xfrm>
        </p:spPr>
        <p:txBody>
          <a:bodyPr>
            <a:normAutofit/>
          </a:bodyPr>
          <a:lstStyle/>
          <a:p>
            <a:pPr>
              <a:buNone/>
            </a:pPr>
            <a:r>
              <a:rPr lang="en-US" sz="2600" dirty="0" smtClean="0"/>
              <a:t>Very common that an individual will have  exposure to</a:t>
            </a:r>
          </a:p>
          <a:p>
            <a:pPr>
              <a:buNone/>
            </a:pPr>
            <a:r>
              <a:rPr lang="en-US" sz="2600" dirty="0" smtClean="0"/>
              <a:t>multiple traumatic events during their lifetime.</a:t>
            </a:r>
            <a:endParaRPr lang="en-US" sz="2600" dirty="0"/>
          </a:p>
        </p:txBody>
      </p:sp>
    </p:spTree>
    <p:extLst>
      <p:ext uri="{BB962C8B-B14F-4D97-AF65-F5344CB8AC3E}">
        <p14:creationId xmlns:p14="http://schemas.microsoft.com/office/powerpoint/2010/main" val="95158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Autofit/>
          </a:bodyPr>
          <a:lstStyle/>
          <a:p>
            <a:pPr algn="ctr"/>
            <a:r>
              <a:rPr lang="en-US" sz="4000" b="1" dirty="0" smtClean="0"/>
              <a:t>Office on Women’s Health</a:t>
            </a:r>
            <a:endParaRPr lang="en-US" sz="4000" b="1" dirty="0"/>
          </a:p>
        </p:txBody>
      </p:sp>
      <p:sp>
        <p:nvSpPr>
          <p:cNvPr id="3" name="Content Placeholder 2"/>
          <p:cNvSpPr>
            <a:spLocks noGrp="1"/>
          </p:cNvSpPr>
          <p:nvPr>
            <p:ph idx="1"/>
          </p:nvPr>
        </p:nvSpPr>
        <p:spPr>
          <a:xfrm>
            <a:off x="228600" y="2209800"/>
            <a:ext cx="8839200" cy="3657600"/>
          </a:xfrm>
        </p:spPr>
        <p:txBody>
          <a:bodyPr>
            <a:normAutofit fontScale="40000" lnSpcReduction="20000"/>
          </a:bodyPr>
          <a:lstStyle/>
          <a:p>
            <a:pPr marL="0" indent="0" algn="ctr">
              <a:buNone/>
            </a:pPr>
            <a:r>
              <a:rPr lang="en-US" sz="8000" b="1" dirty="0" smtClean="0"/>
              <a:t>Vision</a:t>
            </a:r>
            <a:endParaRPr lang="en-US" sz="8000" b="1" dirty="0"/>
          </a:p>
          <a:p>
            <a:pPr marL="0" indent="0" algn="ctr">
              <a:buNone/>
            </a:pPr>
            <a:r>
              <a:rPr lang="en-US" sz="5000" dirty="0"/>
              <a:t>All women and girls achieve the best possible </a:t>
            </a:r>
            <a:r>
              <a:rPr lang="en-US" sz="5000" dirty="0" smtClean="0"/>
              <a:t>health</a:t>
            </a:r>
          </a:p>
          <a:p>
            <a:pPr marL="0" indent="0" algn="ctr">
              <a:buNone/>
            </a:pPr>
            <a:endParaRPr lang="en-US" sz="3800" dirty="0"/>
          </a:p>
          <a:p>
            <a:pPr>
              <a:buNone/>
            </a:pPr>
            <a:endParaRPr lang="en-US" b="1" dirty="0" smtClean="0"/>
          </a:p>
          <a:p>
            <a:pPr algn="ctr">
              <a:buNone/>
            </a:pPr>
            <a:r>
              <a:rPr lang="en-US" sz="8000" b="1" dirty="0" smtClean="0"/>
              <a:t>Mission</a:t>
            </a:r>
          </a:p>
          <a:p>
            <a:pPr algn="ctr">
              <a:spcBef>
                <a:spcPts val="0"/>
              </a:spcBef>
              <a:spcAft>
                <a:spcPts val="600"/>
              </a:spcAft>
              <a:buNone/>
            </a:pPr>
            <a:r>
              <a:rPr lang="en-US" dirty="0" smtClean="0"/>
              <a:t>	</a:t>
            </a:r>
            <a:r>
              <a:rPr lang="en-US" sz="5000" dirty="0"/>
              <a:t>The Office on Women's Health provides national leadership and coordination to improve the health of women and girls through policy, </a:t>
            </a:r>
            <a:r>
              <a:rPr lang="en-US" sz="5000" dirty="0" smtClean="0"/>
              <a:t>education</a:t>
            </a:r>
          </a:p>
          <a:p>
            <a:pPr algn="ctr">
              <a:spcBef>
                <a:spcPts val="0"/>
              </a:spcBef>
              <a:buNone/>
            </a:pPr>
            <a:r>
              <a:rPr lang="en-US" sz="5000" dirty="0" smtClean="0"/>
              <a:t>and </a:t>
            </a:r>
            <a:r>
              <a:rPr lang="en-US" sz="5000" dirty="0"/>
              <a:t>model </a:t>
            </a:r>
            <a:r>
              <a:rPr lang="en-US" sz="5000" dirty="0" smtClean="0"/>
              <a:t>programs.</a:t>
            </a:r>
          </a:p>
          <a:p>
            <a:pPr algn="ctr">
              <a:buNone/>
            </a:pPr>
            <a:endParaRPr lang="en-US" sz="5000" dirty="0" smtClean="0"/>
          </a:p>
          <a:p>
            <a:pPr algn="ctr">
              <a:buNone/>
            </a:pPr>
            <a:endParaRPr lang="en-US" sz="3600" b="1" dirty="0" smtClean="0"/>
          </a:p>
          <a:p>
            <a:pPr>
              <a:buNone/>
            </a:pPr>
            <a:endParaRPr lang="en-US" dirty="0" smtClean="0"/>
          </a:p>
          <a:p>
            <a:pPr>
              <a:buNone/>
            </a:pPr>
            <a:endParaRPr lang="en-US" sz="800" dirty="0" smtClean="0"/>
          </a:p>
          <a:p>
            <a:pPr>
              <a:buNone/>
            </a:pPr>
            <a:r>
              <a:rPr lang="en-US" sz="800" dirty="0" smtClean="0"/>
              <a:t>	</a:t>
            </a:r>
            <a:endParaRPr lang="en-US" dirty="0"/>
          </a:p>
        </p:txBody>
      </p:sp>
    </p:spTree>
    <p:extLst>
      <p:ext uri="{BB962C8B-B14F-4D97-AF65-F5344CB8AC3E}">
        <p14:creationId xmlns:p14="http://schemas.microsoft.com/office/powerpoint/2010/main" val="785111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13072"/>
            <a:ext cx="8229600" cy="663328"/>
          </a:xfrm>
        </p:spPr>
        <p:txBody>
          <a:bodyPr>
            <a:noAutofit/>
          </a:bodyPr>
          <a:lstStyle/>
          <a:p>
            <a:r>
              <a:rPr lang="en-US" sz="4000" dirty="0" smtClean="0"/>
              <a:t>Toxic Stress and Trauma</a:t>
            </a:r>
            <a:endParaRPr lang="en-US" sz="4000" dirty="0"/>
          </a:p>
        </p:txBody>
      </p:sp>
      <p:pic>
        <p:nvPicPr>
          <p:cNvPr id="5" name="Content Placeholder 4" descr="Toxic Stress Respons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2438400"/>
            <a:ext cx="4648200" cy="2895600"/>
          </a:xfrm>
          <a:prstGeom prst="rect">
            <a:avLst/>
          </a:prstGeom>
          <a:noFill/>
          <a:ln>
            <a:noFill/>
          </a:ln>
        </p:spPr>
      </p:pic>
    </p:spTree>
    <p:extLst>
      <p:ext uri="{BB962C8B-B14F-4D97-AF65-F5344CB8AC3E}">
        <p14:creationId xmlns:p14="http://schemas.microsoft.com/office/powerpoint/2010/main" val="3004567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563" y="685801"/>
            <a:ext cx="5717749" cy="4953000"/>
          </a:xfrm>
          <a:prstGeom prst="rect">
            <a:avLst/>
          </a:prstGeom>
        </p:spPr>
      </p:pic>
      <p:sp>
        <p:nvSpPr>
          <p:cNvPr id="5" name="TextBox 4"/>
          <p:cNvSpPr txBox="1"/>
          <p:nvPr/>
        </p:nvSpPr>
        <p:spPr>
          <a:xfrm>
            <a:off x="152400" y="1295400"/>
            <a:ext cx="2895600" cy="4801314"/>
          </a:xfrm>
          <a:prstGeom prst="rect">
            <a:avLst/>
          </a:prstGeom>
          <a:noFill/>
        </p:spPr>
        <p:txBody>
          <a:bodyPr wrap="square" rtlCol="0">
            <a:spAutoFit/>
          </a:bodyPr>
          <a:lstStyle/>
          <a:p>
            <a:pPr algn="ctr"/>
            <a:r>
              <a:rPr lang="en-US" dirty="0"/>
              <a:t>Stressor activates</a:t>
            </a:r>
          </a:p>
          <a:p>
            <a:pPr algn="ctr"/>
            <a:r>
              <a:rPr lang="en-US" dirty="0"/>
              <a:t>the Amygdala</a:t>
            </a:r>
          </a:p>
          <a:p>
            <a:pPr algn="ctr"/>
            <a:endParaRPr lang="en-US" dirty="0"/>
          </a:p>
          <a:p>
            <a:pPr algn="ctr"/>
            <a:endParaRPr lang="en-US" i="1" dirty="0"/>
          </a:p>
          <a:p>
            <a:pPr algn="ctr"/>
            <a:r>
              <a:rPr lang="en-US" dirty="0"/>
              <a:t>HPA Axis</a:t>
            </a:r>
          </a:p>
          <a:p>
            <a:pPr algn="ctr"/>
            <a:endParaRPr lang="en-US" dirty="0"/>
          </a:p>
          <a:p>
            <a:pPr algn="ctr"/>
            <a:endParaRPr lang="en-US" dirty="0"/>
          </a:p>
          <a:p>
            <a:pPr algn="ctr"/>
            <a:r>
              <a:rPr lang="en-US" dirty="0"/>
              <a:t>Release of Cortisol</a:t>
            </a:r>
          </a:p>
          <a:p>
            <a:pPr algn="ctr"/>
            <a:endParaRPr lang="en-US" dirty="0"/>
          </a:p>
          <a:p>
            <a:pPr algn="ctr"/>
            <a:endParaRPr lang="en-US" dirty="0"/>
          </a:p>
          <a:p>
            <a:pPr algn="ctr"/>
            <a:endParaRPr lang="en-US" dirty="0"/>
          </a:p>
          <a:p>
            <a:pPr algn="ctr"/>
            <a:r>
              <a:rPr lang="en-US" dirty="0"/>
              <a:t>Heart races</a:t>
            </a:r>
          </a:p>
          <a:p>
            <a:pPr algn="ctr"/>
            <a:r>
              <a:rPr lang="en-US" dirty="0"/>
              <a:t>Blood goes to muscles</a:t>
            </a:r>
          </a:p>
          <a:p>
            <a:pPr algn="ctr"/>
            <a:r>
              <a:rPr lang="en-US" dirty="0"/>
              <a:t>Digestion shuts down</a:t>
            </a:r>
            <a:br>
              <a:rPr lang="en-US" dirty="0"/>
            </a:br>
            <a:r>
              <a:rPr lang="en-US" dirty="0"/>
              <a:t>Memory impacted</a:t>
            </a:r>
          </a:p>
          <a:p>
            <a:endParaRPr lang="en-US" dirty="0"/>
          </a:p>
          <a:p>
            <a:endParaRPr lang="en-US" dirty="0"/>
          </a:p>
        </p:txBody>
      </p:sp>
      <p:sp>
        <p:nvSpPr>
          <p:cNvPr id="6" name="Down Arrow 5"/>
          <p:cNvSpPr/>
          <p:nvPr/>
        </p:nvSpPr>
        <p:spPr>
          <a:xfrm>
            <a:off x="1378527" y="1981200"/>
            <a:ext cx="325374" cy="489204"/>
          </a:xfrm>
          <a:prstGeom prst="downArrow">
            <a:avLst>
              <a:gd name="adj1" fmla="val 50000"/>
              <a:gd name="adj2" fmla="val 499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p:nvSpPr>
        <p:spPr>
          <a:xfrm>
            <a:off x="1378527" y="3696057"/>
            <a:ext cx="325374" cy="489204"/>
          </a:xfrm>
          <a:prstGeom prst="downArrow">
            <a:avLst>
              <a:gd name="adj1" fmla="val 50000"/>
              <a:gd name="adj2" fmla="val 499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Down Arrow 7"/>
          <p:cNvSpPr/>
          <p:nvPr/>
        </p:nvSpPr>
        <p:spPr>
          <a:xfrm>
            <a:off x="1378527" y="2819400"/>
            <a:ext cx="325374" cy="489204"/>
          </a:xfrm>
          <a:prstGeom prst="downArrow">
            <a:avLst>
              <a:gd name="adj1" fmla="val 50000"/>
              <a:gd name="adj2" fmla="val 499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290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666750"/>
            <a:ext cx="4286250" cy="5524500"/>
          </a:xfrm>
          <a:prstGeom prst="rect">
            <a:avLst/>
          </a:prstGeom>
        </p:spPr>
      </p:pic>
    </p:spTree>
    <p:extLst>
      <p:ext uri="{BB962C8B-B14F-4D97-AF65-F5344CB8AC3E}">
        <p14:creationId xmlns:p14="http://schemas.microsoft.com/office/powerpoint/2010/main" val="667817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err="1" smtClean="0"/>
              <a:t>Allostatic</a:t>
            </a:r>
            <a:r>
              <a:rPr lang="en-US" sz="4800" dirty="0" smtClean="0"/>
              <a:t> Load</a:t>
            </a:r>
            <a:endParaRPr lang="en-US" sz="2000" dirty="0"/>
          </a:p>
        </p:txBody>
      </p:sp>
      <p:sp>
        <p:nvSpPr>
          <p:cNvPr id="6" name="Content Placeholder 5"/>
          <p:cNvSpPr>
            <a:spLocks noGrp="1"/>
          </p:cNvSpPr>
          <p:nvPr>
            <p:ph idx="1"/>
          </p:nvPr>
        </p:nvSpPr>
        <p:spPr/>
        <p:txBody>
          <a:bodyPr>
            <a:normAutofit fontScale="92500" lnSpcReduction="10000"/>
          </a:bodyPr>
          <a:lstStyle/>
          <a:p>
            <a:r>
              <a:rPr lang="en-US" dirty="0"/>
              <a:t>T</a:t>
            </a:r>
            <a:r>
              <a:rPr lang="en-US" dirty="0" smtClean="0"/>
              <a:t>he “</a:t>
            </a:r>
            <a:r>
              <a:rPr lang="en-US" b="1" dirty="0" smtClean="0"/>
              <a:t>wear </a:t>
            </a:r>
            <a:r>
              <a:rPr lang="en-US" b="1" dirty="0"/>
              <a:t>and tear on the body</a:t>
            </a:r>
            <a:r>
              <a:rPr lang="en-US" dirty="0"/>
              <a:t>" which grows over time when the individual is exposed to repeated or chronic </a:t>
            </a:r>
            <a:r>
              <a:rPr lang="en-US" dirty="0" smtClean="0"/>
              <a:t>stress </a:t>
            </a:r>
          </a:p>
          <a:p>
            <a:r>
              <a:rPr lang="en-US" dirty="0" smtClean="0"/>
              <a:t>Physiological consequences </a:t>
            </a:r>
            <a:r>
              <a:rPr lang="en-US" dirty="0"/>
              <a:t>of </a:t>
            </a:r>
            <a:r>
              <a:rPr lang="en-US" dirty="0" smtClean="0"/>
              <a:t>fluctuating </a:t>
            </a:r>
            <a:r>
              <a:rPr lang="en-US" dirty="0"/>
              <a:t>or heightened </a:t>
            </a:r>
            <a:r>
              <a:rPr lang="en-US" dirty="0" smtClean="0"/>
              <a:t>neural </a:t>
            </a:r>
            <a:r>
              <a:rPr lang="en-US" dirty="0"/>
              <a:t>or </a:t>
            </a:r>
            <a:r>
              <a:rPr lang="en-US" dirty="0" smtClean="0"/>
              <a:t>neuroendocrine response that </a:t>
            </a:r>
            <a:r>
              <a:rPr lang="en-US" dirty="0"/>
              <a:t>results from repeated or chronic </a:t>
            </a:r>
            <a:r>
              <a:rPr lang="en-US" dirty="0" smtClean="0"/>
              <a:t>stress</a:t>
            </a:r>
          </a:p>
          <a:p>
            <a:r>
              <a:rPr lang="en-US" dirty="0" smtClean="0"/>
              <a:t>Frequent </a:t>
            </a:r>
            <a:r>
              <a:rPr lang="en-US" dirty="0"/>
              <a:t>activation of the body's stress response, essential for managing acute threats, can in fact damage the body in the long run</a:t>
            </a:r>
            <a:r>
              <a:rPr lang="en-US" dirty="0" smtClean="0"/>
              <a:t>.</a:t>
            </a:r>
          </a:p>
          <a:p>
            <a:pPr marL="0" indent="0" algn="r">
              <a:buNone/>
            </a:pPr>
            <a:r>
              <a:rPr lang="en-US" dirty="0"/>
              <a:t/>
            </a:r>
            <a:br>
              <a:rPr lang="en-US" dirty="0"/>
            </a:br>
            <a:r>
              <a:rPr lang="en-US" sz="1900" dirty="0"/>
              <a:t>McEwen and </a:t>
            </a:r>
            <a:r>
              <a:rPr lang="en-US" sz="1900" dirty="0" smtClean="0"/>
              <a:t>Stellar, 1993</a:t>
            </a:r>
            <a:endParaRPr lang="en-US" sz="1900" dirty="0"/>
          </a:p>
        </p:txBody>
      </p:sp>
    </p:spTree>
    <p:extLst>
      <p:ext uri="{BB962C8B-B14F-4D97-AF65-F5344CB8AC3E}">
        <p14:creationId xmlns:p14="http://schemas.microsoft.com/office/powerpoint/2010/main" val="3953196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600200"/>
          </a:xfrm>
        </p:spPr>
        <p:txBody>
          <a:bodyPr>
            <a:normAutofit fontScale="90000"/>
          </a:bodyPr>
          <a:lstStyle/>
          <a:p>
            <a:pPr algn="ctr"/>
            <a:r>
              <a:rPr lang="en-US" sz="6600" b="1" dirty="0" smtClean="0"/>
              <a:t>The Impact of Trauma </a:t>
            </a:r>
            <a:r>
              <a:rPr lang="en-US" sz="4000" b="1" dirty="0" smtClean="0"/>
              <a:t/>
            </a:r>
            <a:br>
              <a:rPr lang="en-US" sz="4000" b="1" dirty="0" smtClean="0"/>
            </a:br>
            <a:r>
              <a:rPr lang="en-US" sz="4000" b="1" dirty="0" smtClean="0"/>
              <a:t>is dramatically underestimated</a:t>
            </a:r>
            <a:endParaRPr lang="en-US" sz="4000" dirty="0"/>
          </a:p>
        </p:txBody>
      </p:sp>
    </p:spTree>
    <p:extLst>
      <p:ext uri="{BB962C8B-B14F-4D97-AF65-F5344CB8AC3E}">
        <p14:creationId xmlns:p14="http://schemas.microsoft.com/office/powerpoint/2010/main" val="2181936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533400"/>
            <a:ext cx="8229600" cy="1143000"/>
          </a:xfrm>
        </p:spPr>
        <p:txBody>
          <a:bodyPr/>
          <a:lstStyle/>
          <a:p>
            <a:pPr algn="ctr" eaLnBrk="1" hangingPunct="1">
              <a:defRPr/>
            </a:pPr>
            <a:r>
              <a:rPr lang="en-US" sz="4000" b="1" dirty="0" smtClean="0"/>
              <a:t>Short Term Consequences</a:t>
            </a:r>
          </a:p>
        </p:txBody>
      </p:sp>
      <p:pic>
        <p:nvPicPr>
          <p:cNvPr id="28675" name="Picture 3"/>
          <p:cNvPicPr>
            <a:picLocks noGrp="1" noChangeAspect="1" noChangeArrowheads="1"/>
          </p:cNvPicPr>
          <p:nvPr>
            <p:ph idx="1"/>
          </p:nvPr>
        </p:nvPicPr>
        <p:blipFill>
          <a:blip r:embed="rId3" cstate="print"/>
          <a:stretch>
            <a:fillRect/>
          </a:stretch>
        </p:blipFill>
        <p:spPr>
          <a:xfrm>
            <a:off x="2667000" y="2057400"/>
            <a:ext cx="3772227" cy="2827265"/>
          </a:xfrm>
        </p:spPr>
      </p:pic>
    </p:spTree>
    <p:extLst>
      <p:ext uri="{BB962C8B-B14F-4D97-AF65-F5344CB8AC3E}">
        <p14:creationId xmlns:p14="http://schemas.microsoft.com/office/powerpoint/2010/main" val="3498088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en-US" sz="4000" b="1" dirty="0" smtClean="0"/>
              <a:t>Behavioral Aftermath</a:t>
            </a:r>
          </a:p>
        </p:txBody>
      </p:sp>
      <p:sp>
        <p:nvSpPr>
          <p:cNvPr id="31747" name="Rectangle 3"/>
          <p:cNvSpPr>
            <a:spLocks noGrp="1" noChangeArrowheads="1"/>
          </p:cNvSpPr>
          <p:nvPr>
            <p:ph type="body" idx="1"/>
          </p:nvPr>
        </p:nvSpPr>
        <p:spPr>
          <a:xfrm>
            <a:off x="1371600" y="2325884"/>
            <a:ext cx="7315200" cy="3371598"/>
          </a:xfrm>
        </p:spPr>
        <p:txBody>
          <a:bodyPr/>
          <a:lstStyle/>
          <a:p>
            <a:pPr eaLnBrk="1" hangingPunct="1"/>
            <a:r>
              <a:rPr lang="en-US" dirty="0" smtClean="0"/>
              <a:t>Difficulty trusting others</a:t>
            </a:r>
          </a:p>
          <a:p>
            <a:pPr eaLnBrk="1" hangingPunct="1"/>
            <a:r>
              <a:rPr lang="en-US" dirty="0" smtClean="0"/>
              <a:t>Isolation</a:t>
            </a:r>
          </a:p>
          <a:p>
            <a:pPr eaLnBrk="1" hangingPunct="1"/>
            <a:r>
              <a:rPr lang="en-US" dirty="0" smtClean="0"/>
              <a:t>Missing work, classes, appointments</a:t>
            </a:r>
          </a:p>
          <a:p>
            <a:pPr eaLnBrk="1" hangingPunct="1"/>
            <a:r>
              <a:rPr lang="en-US" dirty="0" smtClean="0"/>
              <a:t>Using alcohol or drugs as a way to cope</a:t>
            </a:r>
          </a:p>
          <a:p>
            <a:pPr eaLnBrk="1" hangingPunct="1">
              <a:buFont typeface="Wingdings" pitchFamily="2" charset="2"/>
              <a:buChar char="•"/>
            </a:pPr>
            <a:endParaRPr lang="en-US" dirty="0" smtClean="0"/>
          </a:p>
        </p:txBody>
      </p:sp>
    </p:spTree>
    <p:extLst>
      <p:ext uri="{BB962C8B-B14F-4D97-AF65-F5344CB8AC3E}">
        <p14:creationId xmlns:p14="http://schemas.microsoft.com/office/powerpoint/2010/main" val="3682563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066800" y="1013072"/>
            <a:ext cx="7620000" cy="1143000"/>
          </a:xfrm>
        </p:spPr>
        <p:txBody>
          <a:bodyPr/>
          <a:lstStyle/>
          <a:p>
            <a:pPr eaLnBrk="1" hangingPunct="1">
              <a:defRPr/>
            </a:pPr>
            <a:r>
              <a:rPr lang="en-US" sz="4000" b="1" dirty="0" smtClean="0"/>
              <a:t>Psychological Aftermath</a:t>
            </a:r>
          </a:p>
        </p:txBody>
      </p:sp>
      <p:sp>
        <p:nvSpPr>
          <p:cNvPr id="29699" name="Rectangle 3"/>
          <p:cNvSpPr>
            <a:spLocks noGrp="1" noChangeArrowheads="1"/>
          </p:cNvSpPr>
          <p:nvPr>
            <p:ph type="body" idx="1"/>
          </p:nvPr>
        </p:nvSpPr>
        <p:spPr>
          <a:xfrm>
            <a:off x="1600200" y="2325884"/>
            <a:ext cx="7086600" cy="3371598"/>
          </a:xfrm>
        </p:spPr>
        <p:txBody>
          <a:bodyPr/>
          <a:lstStyle/>
          <a:p>
            <a:pPr eaLnBrk="1" hangingPunct="1"/>
            <a:r>
              <a:rPr lang="en-US" dirty="0" smtClean="0"/>
              <a:t>Disbelief, numbness, or shock </a:t>
            </a:r>
          </a:p>
          <a:p>
            <a:pPr eaLnBrk="1" hangingPunct="1"/>
            <a:r>
              <a:rPr lang="en-US" dirty="0" smtClean="0"/>
              <a:t>Shame, guilt, or self-blame </a:t>
            </a:r>
          </a:p>
          <a:p>
            <a:pPr eaLnBrk="1" hangingPunct="1"/>
            <a:r>
              <a:rPr lang="en-US" dirty="0" smtClean="0"/>
              <a:t>Anxiety, sadness, or anger </a:t>
            </a:r>
          </a:p>
          <a:p>
            <a:pPr eaLnBrk="1" hangingPunct="1"/>
            <a:r>
              <a:rPr lang="en-US" dirty="0" smtClean="0"/>
              <a:t>Confusion or helplessness </a:t>
            </a:r>
          </a:p>
          <a:p>
            <a:pPr eaLnBrk="1" hangingPunct="1"/>
            <a:r>
              <a:rPr lang="en-US" dirty="0" smtClean="0"/>
              <a:t>Fear of lack of safety </a:t>
            </a:r>
          </a:p>
          <a:p>
            <a:pPr eaLnBrk="1" hangingPunct="1"/>
            <a:r>
              <a:rPr lang="en-US" dirty="0" smtClean="0"/>
              <a:t>Difficulty concentrating</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1538509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Autofit/>
          </a:bodyPr>
          <a:lstStyle/>
          <a:p>
            <a:pPr algn="ctr"/>
            <a:r>
              <a:rPr lang="en-US" sz="4000" b="1" dirty="0" smtClean="0"/>
              <a:t>Long Term Consequences</a:t>
            </a:r>
            <a:endParaRPr lang="en-US" sz="4000" dirty="0"/>
          </a:p>
        </p:txBody>
      </p:sp>
      <p:sp>
        <p:nvSpPr>
          <p:cNvPr id="3" name="Content Placeholder 2"/>
          <p:cNvSpPr>
            <a:spLocks noGrp="1"/>
          </p:cNvSpPr>
          <p:nvPr>
            <p:ph idx="1"/>
          </p:nvPr>
        </p:nvSpPr>
        <p:spPr>
          <a:xfrm>
            <a:off x="2743200" y="2362200"/>
            <a:ext cx="4724400" cy="2971800"/>
          </a:xfrm>
        </p:spPr>
        <p:txBody>
          <a:bodyPr>
            <a:normAutofit/>
          </a:bodyPr>
          <a:lstStyle/>
          <a:p>
            <a:r>
              <a:rPr lang="en-US" sz="2900" dirty="0" smtClean="0"/>
              <a:t>Mental Health</a:t>
            </a:r>
          </a:p>
          <a:p>
            <a:r>
              <a:rPr lang="en-US" sz="2900" dirty="0" smtClean="0"/>
              <a:t>Physical Health</a:t>
            </a:r>
          </a:p>
          <a:p>
            <a:r>
              <a:rPr lang="en-US" sz="2900" dirty="0" smtClean="0"/>
              <a:t>Behavioral Health</a:t>
            </a:r>
          </a:p>
          <a:p>
            <a:r>
              <a:rPr lang="en-US" sz="2900" dirty="0" smtClean="0"/>
              <a:t>Early Mortality</a:t>
            </a:r>
            <a:endParaRPr lang="en-US" sz="2900" dirty="0"/>
          </a:p>
        </p:txBody>
      </p:sp>
    </p:spTree>
    <p:extLst>
      <p:ext uri="{BB962C8B-B14F-4D97-AF65-F5344CB8AC3E}">
        <p14:creationId xmlns:p14="http://schemas.microsoft.com/office/powerpoint/2010/main" val="3893160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013072"/>
            <a:ext cx="8153400" cy="4092328"/>
          </a:xfrm>
        </p:spPr>
        <p:txBody>
          <a:bodyPr>
            <a:normAutofit fontScale="90000"/>
          </a:bodyPr>
          <a:lstStyle/>
          <a:p>
            <a:r>
              <a:rPr lang="en-US" sz="7200" dirty="0" smtClean="0"/>
              <a:t>Why?</a:t>
            </a:r>
            <a:r>
              <a:rPr lang="en-US" sz="4800" dirty="0" smtClean="0"/>
              <a:t/>
            </a:r>
            <a:br>
              <a:rPr lang="en-US" sz="4800" dirty="0" smtClean="0"/>
            </a:br>
            <a:r>
              <a:rPr lang="en-US" sz="4800" dirty="0" smtClean="0"/>
              <a:t/>
            </a:r>
            <a:br>
              <a:rPr lang="en-US" sz="4800" dirty="0" smtClean="0"/>
            </a:br>
            <a:r>
              <a:rPr lang="en-US" sz="4800" dirty="0" smtClean="0"/>
              <a:t>What’s the relationship among trauma and poor health outcomes?</a:t>
            </a:r>
            <a:endParaRPr lang="en-US" sz="4800" dirty="0"/>
          </a:p>
        </p:txBody>
      </p:sp>
    </p:spTree>
    <p:extLst>
      <p:ext uri="{BB962C8B-B14F-4D97-AF65-F5344CB8AC3E}">
        <p14:creationId xmlns:p14="http://schemas.microsoft.com/office/powerpoint/2010/main" val="3438415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rmAutofit/>
          </a:bodyPr>
          <a:lstStyle/>
          <a:p>
            <a:pPr algn="ctr"/>
            <a:r>
              <a:rPr lang="en-US" sz="4800" b="1" dirty="0" smtClean="0"/>
              <a:t>Trauma-Informed Approaches</a:t>
            </a:r>
            <a:endParaRPr lang="en-US" sz="4800" b="1" dirty="0"/>
          </a:p>
        </p:txBody>
      </p:sp>
      <p:sp>
        <p:nvSpPr>
          <p:cNvPr id="3" name="Content Placeholder 2"/>
          <p:cNvSpPr>
            <a:spLocks noGrp="1"/>
          </p:cNvSpPr>
          <p:nvPr>
            <p:ph idx="1"/>
          </p:nvPr>
        </p:nvSpPr>
        <p:spPr/>
        <p:txBody>
          <a:bodyPr>
            <a:normAutofit/>
          </a:bodyPr>
          <a:lstStyle/>
          <a:p>
            <a:pPr>
              <a:buNone/>
            </a:pPr>
            <a:r>
              <a:rPr lang="en-US" sz="2800" b="1" dirty="0" smtClean="0"/>
              <a:t>Vision</a:t>
            </a:r>
          </a:p>
          <a:p>
            <a:pPr>
              <a:buNone/>
            </a:pPr>
            <a:r>
              <a:rPr lang="en-US" sz="2800" dirty="0" smtClean="0"/>
              <a:t>	To equip every health and social service provider and institution with the knowledge, resources and support to provide services that are gender-responsive and trauma-informed so as to provide the best possible care for trauma-affected individuals</a:t>
            </a:r>
            <a:endParaRPr lang="en-US" sz="2800" dirty="0"/>
          </a:p>
        </p:txBody>
      </p:sp>
    </p:spTree>
    <p:extLst>
      <p:ext uri="{BB962C8B-B14F-4D97-AF65-F5344CB8AC3E}">
        <p14:creationId xmlns:p14="http://schemas.microsoft.com/office/powerpoint/2010/main" val="1372115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a:bodyPr>
          <a:lstStyle/>
          <a:p>
            <a:pPr algn="ctr"/>
            <a:r>
              <a:rPr lang="en-US" b="1" dirty="0" smtClean="0"/>
              <a:t>The Adverse Childhood Experience (ACE) Study</a:t>
            </a:r>
            <a:endParaRPr lang="en-US" b="1" dirty="0"/>
          </a:p>
        </p:txBody>
      </p:sp>
      <p:sp>
        <p:nvSpPr>
          <p:cNvPr id="3" name="Content Placeholder 2"/>
          <p:cNvSpPr>
            <a:spLocks noGrp="1"/>
          </p:cNvSpPr>
          <p:nvPr>
            <p:ph idx="1"/>
          </p:nvPr>
        </p:nvSpPr>
        <p:spPr>
          <a:xfrm>
            <a:off x="304800" y="1981200"/>
            <a:ext cx="8229600" cy="4572000"/>
          </a:xfrm>
        </p:spPr>
        <p:txBody>
          <a:bodyPr>
            <a:normAutofit/>
          </a:bodyPr>
          <a:lstStyle/>
          <a:p>
            <a:pPr>
              <a:buNone/>
            </a:pPr>
            <a:endParaRPr lang="en-US" dirty="0" smtClean="0"/>
          </a:p>
          <a:p>
            <a:pPr>
              <a:buFont typeface="Wingdings" panose="05000000000000000000" pitchFamily="2" charset="2"/>
              <a:buChar char="§"/>
            </a:pPr>
            <a:r>
              <a:rPr lang="en-US" dirty="0" smtClean="0"/>
              <a:t>Over 17,000 Kaiser patients having routine health screenings volunteered to participate in the </a:t>
            </a:r>
            <a:r>
              <a:rPr lang="en-US" dirty="0"/>
              <a:t>s</a:t>
            </a:r>
            <a:r>
              <a:rPr lang="en-US" dirty="0" smtClean="0"/>
              <a:t>tudy.  </a:t>
            </a:r>
          </a:p>
          <a:p>
            <a:pPr>
              <a:buFont typeface="Wingdings" panose="05000000000000000000" pitchFamily="2" charset="2"/>
              <a:buChar char="§"/>
            </a:pPr>
            <a:r>
              <a:rPr lang="en-US" dirty="0" smtClean="0"/>
              <a:t>Data continues to be analyzed </a:t>
            </a:r>
          </a:p>
          <a:p>
            <a:pPr>
              <a:buFont typeface="Wingdings" panose="05000000000000000000" pitchFamily="2" charset="2"/>
              <a:buChar char="§"/>
            </a:pPr>
            <a:r>
              <a:rPr lang="en-US" dirty="0"/>
              <a:t>S</a:t>
            </a:r>
            <a:r>
              <a:rPr lang="en-US" dirty="0" smtClean="0"/>
              <a:t>taggering proof of the health, social, and economic risks that result from childhood trauma</a:t>
            </a:r>
          </a:p>
          <a:p>
            <a:endParaRPr lang="en-US" dirty="0"/>
          </a:p>
        </p:txBody>
      </p:sp>
    </p:spTree>
    <p:extLst>
      <p:ext uri="{BB962C8B-B14F-4D97-AF65-F5344CB8AC3E}">
        <p14:creationId xmlns:p14="http://schemas.microsoft.com/office/powerpoint/2010/main" val="227078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00200"/>
          </a:xfrm>
        </p:spPr>
        <p:txBody>
          <a:bodyPr>
            <a:normAutofit fontScale="90000"/>
          </a:bodyPr>
          <a:lstStyle/>
          <a:p>
            <a:pPr algn="ctr"/>
            <a:r>
              <a:rPr lang="en-US" sz="4400" b="1" dirty="0" smtClean="0"/>
              <a:t>What is an ACE?</a:t>
            </a:r>
            <a:r>
              <a:rPr lang="en-US" sz="4400" dirty="0"/>
              <a:t> </a:t>
            </a:r>
            <a:r>
              <a:rPr lang="en-US" sz="4400" dirty="0" smtClean="0"/>
              <a:t/>
            </a:r>
            <a:br>
              <a:rPr lang="en-US" sz="4400" dirty="0" smtClean="0"/>
            </a:br>
            <a:r>
              <a:rPr lang="en-US" sz="3600" dirty="0" smtClean="0"/>
              <a:t>10 </a:t>
            </a:r>
            <a:r>
              <a:rPr lang="en-US" sz="3600" dirty="0"/>
              <a:t>types of childhood trauma measured </a:t>
            </a:r>
            <a:r>
              <a:rPr lang="en-US" sz="3600" dirty="0" smtClean="0"/>
              <a:t/>
            </a:r>
            <a:br>
              <a:rPr lang="en-US" sz="3600" dirty="0" smtClean="0"/>
            </a:br>
            <a:r>
              <a:rPr lang="en-US" sz="3600" dirty="0" smtClean="0"/>
              <a:t>in </a:t>
            </a:r>
            <a:r>
              <a:rPr lang="en-US" sz="3600" dirty="0"/>
              <a:t>the ACE </a:t>
            </a:r>
            <a:r>
              <a:rPr lang="en-US" sz="3600" dirty="0" smtClean="0"/>
              <a:t>Study</a:t>
            </a:r>
            <a:endParaRPr lang="en-US" sz="3400" b="1" dirty="0"/>
          </a:p>
        </p:txBody>
      </p:sp>
      <p:sp>
        <p:nvSpPr>
          <p:cNvPr id="3" name="Content Placeholder 2"/>
          <p:cNvSpPr>
            <a:spLocks noGrp="1"/>
          </p:cNvSpPr>
          <p:nvPr>
            <p:ph sz="half" idx="1"/>
          </p:nvPr>
        </p:nvSpPr>
        <p:spPr>
          <a:xfrm>
            <a:off x="914400" y="2667000"/>
            <a:ext cx="3581400" cy="3056223"/>
          </a:xfrm>
        </p:spPr>
        <p:txBody>
          <a:bodyPr>
            <a:normAutofit fontScale="55000" lnSpcReduction="20000"/>
          </a:bodyPr>
          <a:lstStyle/>
          <a:p>
            <a:pPr>
              <a:lnSpc>
                <a:spcPct val="80000"/>
              </a:lnSpc>
              <a:buFont typeface="Wingdings" pitchFamily="2" charset="2"/>
              <a:buNone/>
            </a:pPr>
            <a:r>
              <a:rPr lang="en-US" sz="4400" b="1" dirty="0" smtClean="0"/>
              <a:t>Five </a:t>
            </a:r>
            <a:r>
              <a:rPr lang="en-US" sz="4400" b="1" dirty="0"/>
              <a:t>are </a:t>
            </a:r>
            <a:r>
              <a:rPr lang="en-US" sz="4400" b="1" dirty="0" smtClean="0"/>
              <a:t>personal:</a:t>
            </a:r>
          </a:p>
          <a:p>
            <a:pPr>
              <a:lnSpc>
                <a:spcPct val="80000"/>
              </a:lnSpc>
              <a:buFont typeface="Wingdings" pitchFamily="2" charset="2"/>
              <a:buNone/>
            </a:pPr>
            <a:endParaRPr lang="en-US" b="1" dirty="0" smtClean="0"/>
          </a:p>
          <a:p>
            <a:pPr>
              <a:lnSpc>
                <a:spcPct val="120000"/>
              </a:lnSpc>
              <a:buFont typeface="Wingdings" panose="05000000000000000000" pitchFamily="2" charset="2"/>
              <a:buChar char="q"/>
            </a:pPr>
            <a:r>
              <a:rPr lang="en-US" sz="3300" dirty="0"/>
              <a:t>P</a:t>
            </a:r>
            <a:r>
              <a:rPr lang="en-US" sz="3300" dirty="0" smtClean="0"/>
              <a:t>hysical abuse</a:t>
            </a:r>
          </a:p>
          <a:p>
            <a:pPr>
              <a:lnSpc>
                <a:spcPct val="120000"/>
              </a:lnSpc>
              <a:buFont typeface="Wingdings" panose="05000000000000000000" pitchFamily="2" charset="2"/>
              <a:buChar char="q"/>
            </a:pPr>
            <a:r>
              <a:rPr lang="en-US" sz="3300" dirty="0"/>
              <a:t>V</a:t>
            </a:r>
            <a:r>
              <a:rPr lang="en-US" sz="3300" dirty="0" smtClean="0"/>
              <a:t>erbal abuse</a:t>
            </a:r>
          </a:p>
          <a:p>
            <a:pPr>
              <a:lnSpc>
                <a:spcPct val="120000"/>
              </a:lnSpc>
              <a:buFont typeface="Wingdings" panose="05000000000000000000" pitchFamily="2" charset="2"/>
              <a:buChar char="q"/>
            </a:pPr>
            <a:r>
              <a:rPr lang="en-US" sz="3300" dirty="0"/>
              <a:t>S</a:t>
            </a:r>
            <a:r>
              <a:rPr lang="en-US" sz="3300" dirty="0" smtClean="0"/>
              <a:t>exual abuse</a:t>
            </a:r>
          </a:p>
          <a:p>
            <a:pPr>
              <a:lnSpc>
                <a:spcPct val="120000"/>
              </a:lnSpc>
              <a:buFont typeface="Wingdings" panose="05000000000000000000" pitchFamily="2" charset="2"/>
              <a:buChar char="q"/>
            </a:pPr>
            <a:r>
              <a:rPr lang="en-US" sz="3300" dirty="0"/>
              <a:t>P</a:t>
            </a:r>
            <a:r>
              <a:rPr lang="en-US" sz="3300" dirty="0" smtClean="0"/>
              <a:t>hysical neglect</a:t>
            </a:r>
          </a:p>
          <a:p>
            <a:pPr>
              <a:lnSpc>
                <a:spcPct val="120000"/>
              </a:lnSpc>
              <a:buFont typeface="Wingdings" panose="05000000000000000000" pitchFamily="2" charset="2"/>
              <a:buChar char="q"/>
            </a:pPr>
            <a:r>
              <a:rPr lang="en-US" sz="3300" dirty="0"/>
              <a:t>E</a:t>
            </a:r>
            <a:r>
              <a:rPr lang="en-US" sz="3300" dirty="0" smtClean="0"/>
              <a:t>motional neglect</a:t>
            </a:r>
          </a:p>
          <a:p>
            <a:pPr>
              <a:lnSpc>
                <a:spcPct val="80000"/>
              </a:lnSpc>
              <a:buFont typeface="Wingdings" pitchFamily="2" charset="2"/>
              <a:buNone/>
            </a:pPr>
            <a:endParaRPr lang="en-US" sz="3300" dirty="0"/>
          </a:p>
        </p:txBody>
      </p:sp>
      <p:sp>
        <p:nvSpPr>
          <p:cNvPr id="4" name="Content Placeholder 3"/>
          <p:cNvSpPr>
            <a:spLocks noGrp="1"/>
          </p:cNvSpPr>
          <p:nvPr>
            <p:ph sz="half" idx="2"/>
          </p:nvPr>
        </p:nvSpPr>
        <p:spPr>
          <a:xfrm>
            <a:off x="4267200" y="2575196"/>
            <a:ext cx="4419600" cy="3368404"/>
          </a:xfrm>
        </p:spPr>
        <p:txBody>
          <a:bodyPr>
            <a:normAutofit fontScale="55000" lnSpcReduction="20000"/>
          </a:bodyPr>
          <a:lstStyle/>
          <a:p>
            <a:pPr marL="0" indent="0">
              <a:buNone/>
            </a:pPr>
            <a:r>
              <a:rPr lang="en-US" sz="4400" b="1" dirty="0"/>
              <a:t>Five are related to other family members</a:t>
            </a:r>
            <a:r>
              <a:rPr lang="en-US" sz="4400" dirty="0"/>
              <a:t>: </a:t>
            </a:r>
            <a:endParaRPr lang="en-US" sz="4400" dirty="0" smtClean="0"/>
          </a:p>
          <a:p>
            <a:pPr>
              <a:lnSpc>
                <a:spcPct val="120000"/>
              </a:lnSpc>
              <a:buFont typeface="Wingdings" panose="05000000000000000000" pitchFamily="2" charset="2"/>
              <a:buChar char="q"/>
            </a:pPr>
            <a:r>
              <a:rPr lang="en-US" sz="3300" dirty="0"/>
              <a:t>A</a:t>
            </a:r>
            <a:r>
              <a:rPr lang="en-US" sz="3300" dirty="0" smtClean="0"/>
              <a:t> </a:t>
            </a:r>
            <a:r>
              <a:rPr lang="en-US" sz="3300" dirty="0"/>
              <a:t>parent who’s an </a:t>
            </a:r>
            <a:r>
              <a:rPr lang="en-US" sz="3300" dirty="0" smtClean="0"/>
              <a:t>alcoholic</a:t>
            </a:r>
          </a:p>
          <a:p>
            <a:pPr>
              <a:lnSpc>
                <a:spcPct val="120000"/>
              </a:lnSpc>
              <a:buFont typeface="Wingdings" panose="05000000000000000000" pitchFamily="2" charset="2"/>
              <a:buChar char="q"/>
            </a:pPr>
            <a:r>
              <a:rPr lang="en-US" sz="3300" dirty="0" smtClean="0"/>
              <a:t>A mother </a:t>
            </a:r>
            <a:r>
              <a:rPr lang="en-US" sz="3300" dirty="0"/>
              <a:t>who’s a victim of domestic </a:t>
            </a:r>
            <a:r>
              <a:rPr lang="en-US" sz="3300" dirty="0" smtClean="0"/>
              <a:t>violence</a:t>
            </a:r>
          </a:p>
          <a:p>
            <a:pPr>
              <a:lnSpc>
                <a:spcPct val="120000"/>
              </a:lnSpc>
              <a:buFont typeface="Wingdings" panose="05000000000000000000" pitchFamily="2" charset="2"/>
              <a:buChar char="q"/>
            </a:pPr>
            <a:r>
              <a:rPr lang="en-US" sz="3300" dirty="0" smtClean="0"/>
              <a:t>A family </a:t>
            </a:r>
            <a:r>
              <a:rPr lang="en-US" sz="3300" dirty="0"/>
              <a:t>member in </a:t>
            </a:r>
            <a:r>
              <a:rPr lang="en-US" sz="3300" dirty="0" smtClean="0"/>
              <a:t>jail or prison</a:t>
            </a:r>
          </a:p>
          <a:p>
            <a:pPr>
              <a:lnSpc>
                <a:spcPct val="120000"/>
              </a:lnSpc>
              <a:buFont typeface="Wingdings" panose="05000000000000000000" pitchFamily="2" charset="2"/>
              <a:buChar char="q"/>
            </a:pPr>
            <a:r>
              <a:rPr lang="en-US" sz="3300" dirty="0" smtClean="0"/>
              <a:t>A family </a:t>
            </a:r>
            <a:r>
              <a:rPr lang="en-US" sz="3300" dirty="0"/>
              <a:t>member diagnosed with a mental </a:t>
            </a:r>
            <a:r>
              <a:rPr lang="en-US" sz="3300" dirty="0" smtClean="0"/>
              <a:t>illness</a:t>
            </a:r>
          </a:p>
          <a:p>
            <a:pPr>
              <a:lnSpc>
                <a:spcPct val="120000"/>
              </a:lnSpc>
              <a:buFont typeface="Wingdings" panose="05000000000000000000" pitchFamily="2" charset="2"/>
              <a:buChar char="q"/>
            </a:pPr>
            <a:r>
              <a:rPr lang="en-US" sz="3300" dirty="0" smtClean="0"/>
              <a:t>The disappearance of a parent through divorce, death or abandonment</a:t>
            </a:r>
            <a:endParaRPr lang="en-US" sz="3300" b="1" dirty="0" smtClean="0"/>
          </a:p>
          <a:p>
            <a:pPr>
              <a:buFont typeface="Wingdings" panose="05000000000000000000" pitchFamily="2" charset="2"/>
              <a:buChar char="q"/>
            </a:pPr>
            <a:endParaRPr lang="en-US" sz="3300" dirty="0"/>
          </a:p>
        </p:txBody>
      </p:sp>
    </p:spTree>
    <p:extLst>
      <p:ext uri="{BB962C8B-B14F-4D97-AF65-F5344CB8AC3E}">
        <p14:creationId xmlns:p14="http://schemas.microsoft.com/office/powerpoint/2010/main" val="3113971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60672"/>
          </a:xfrm>
        </p:spPr>
        <p:txBody>
          <a:bodyPr>
            <a:normAutofit/>
          </a:bodyPr>
          <a:lstStyle/>
          <a:p>
            <a:pPr algn="ctr"/>
            <a:r>
              <a:rPr lang="en-US" sz="3400" b="1" dirty="0" smtClean="0"/>
              <a:t>ACE Scores</a:t>
            </a:r>
            <a:endParaRPr lang="en-US" sz="3400" b="1" dirty="0"/>
          </a:p>
        </p:txBody>
      </p:sp>
      <p:sp>
        <p:nvSpPr>
          <p:cNvPr id="3" name="Content Placeholder 2"/>
          <p:cNvSpPr>
            <a:spLocks noGrp="1"/>
          </p:cNvSpPr>
          <p:nvPr>
            <p:ph sz="half" idx="1"/>
          </p:nvPr>
        </p:nvSpPr>
        <p:spPr>
          <a:xfrm>
            <a:off x="457200" y="1752600"/>
            <a:ext cx="3657600" cy="3810000"/>
          </a:xfrm>
        </p:spPr>
        <p:txBody>
          <a:bodyPr>
            <a:normAutofit fontScale="70000" lnSpcReduction="20000"/>
          </a:bodyPr>
          <a:lstStyle/>
          <a:p>
            <a:pPr>
              <a:buFont typeface="Wingdings" panose="05000000000000000000" pitchFamily="2" charset="2"/>
              <a:buChar char="§"/>
            </a:pPr>
            <a:r>
              <a:rPr lang="en-US" sz="3100" dirty="0" smtClean="0"/>
              <a:t>Number of categories (not events) is summed</a:t>
            </a:r>
          </a:p>
          <a:p>
            <a:pPr>
              <a:buFont typeface="Wingdings" panose="05000000000000000000" pitchFamily="2" charset="2"/>
              <a:buChar char="§"/>
            </a:pPr>
            <a:r>
              <a:rPr lang="en-US" sz="3100" dirty="0" smtClean="0"/>
              <a:t>2 out of 3 experienced at least one </a:t>
            </a:r>
            <a:r>
              <a:rPr lang="en-US" sz="3100" i="1" dirty="0" smtClean="0"/>
              <a:t>category </a:t>
            </a:r>
            <a:r>
              <a:rPr lang="en-US" sz="3100" dirty="0" smtClean="0"/>
              <a:t>of ACE</a:t>
            </a:r>
          </a:p>
          <a:p>
            <a:pPr>
              <a:buFont typeface="Wingdings" panose="05000000000000000000" pitchFamily="2" charset="2"/>
              <a:buChar char="§"/>
            </a:pPr>
            <a:r>
              <a:rPr lang="en-US" sz="3100" dirty="0" smtClean="0"/>
              <a:t>If any one ACE is present, there is an 87% chance </a:t>
            </a:r>
            <a:r>
              <a:rPr lang="en-US" sz="3100" i="1" dirty="0" smtClean="0"/>
              <a:t>at least</a:t>
            </a:r>
            <a:r>
              <a:rPr lang="en-US" sz="3100" dirty="0" smtClean="0"/>
              <a:t> one other category of ACE is present</a:t>
            </a:r>
          </a:p>
          <a:p>
            <a:pPr>
              <a:buNone/>
            </a:pPr>
            <a:endParaRPr lang="en-US" sz="800" dirty="0" smtClean="0"/>
          </a:p>
          <a:p>
            <a:pPr>
              <a:buNone/>
            </a:pPr>
            <a:endParaRPr lang="en-US" sz="800" dirty="0" smtClean="0"/>
          </a:p>
          <a:p>
            <a:pPr>
              <a:buNone/>
            </a:pPr>
            <a:endParaRPr lang="en-US" sz="800" dirty="0"/>
          </a:p>
          <a:p>
            <a:pPr>
              <a:buNone/>
            </a:pPr>
            <a:endParaRPr lang="en-US" sz="800" dirty="0" smtClean="0"/>
          </a:p>
          <a:p>
            <a:pPr>
              <a:buNone/>
            </a:pPr>
            <a:endParaRPr lang="en-US" sz="800" dirty="0"/>
          </a:p>
          <a:p>
            <a:pPr>
              <a:buNone/>
            </a:pPr>
            <a:endParaRPr lang="en-US" sz="800" dirty="0" smtClean="0"/>
          </a:p>
          <a:p>
            <a:pPr>
              <a:buNone/>
            </a:pPr>
            <a:endParaRPr lang="en-US" sz="800" dirty="0" smtClean="0"/>
          </a:p>
          <a:p>
            <a:pPr>
              <a:buNone/>
            </a:pPr>
            <a:endParaRPr lang="en-US" sz="800" dirty="0"/>
          </a:p>
          <a:p>
            <a:pPr>
              <a:buNone/>
            </a:pPr>
            <a:r>
              <a:rPr lang="en-US" sz="1500" dirty="0" err="1" smtClean="0"/>
              <a:t>Anda</a:t>
            </a:r>
            <a:r>
              <a:rPr lang="en-US" sz="1500" dirty="0"/>
              <a:t>, Robert F. M.D., &amp; </a:t>
            </a:r>
            <a:r>
              <a:rPr lang="en-US" sz="1500" dirty="0" err="1"/>
              <a:t>Felitti</a:t>
            </a:r>
            <a:r>
              <a:rPr lang="en-US" sz="1500" dirty="0"/>
              <a:t>, Vincent J. M.D. (July 2011</a:t>
            </a:r>
            <a:r>
              <a:rPr lang="en-US" sz="1500" dirty="0" smtClean="0"/>
              <a:t>). </a:t>
            </a:r>
            <a:r>
              <a:rPr lang="en-US" sz="1500" i="1" dirty="0" smtClean="0"/>
              <a:t>Adverse </a:t>
            </a:r>
            <a:r>
              <a:rPr lang="en-US" sz="1500" i="1" dirty="0"/>
              <a:t>Childhood Experiences and </a:t>
            </a:r>
            <a:r>
              <a:rPr lang="en-US" sz="1500" i="1" dirty="0" smtClean="0"/>
              <a:t>their</a:t>
            </a:r>
          </a:p>
          <a:p>
            <a:pPr>
              <a:buNone/>
            </a:pPr>
            <a:r>
              <a:rPr lang="en-US" sz="1500" i="1" dirty="0" smtClean="0"/>
              <a:t>Relationship </a:t>
            </a:r>
            <a:r>
              <a:rPr lang="en-US" sz="1500" i="1" dirty="0"/>
              <a:t>to Adult Well-being and Disease: Turning Gold into Lead. [PowerPoint slides]</a:t>
            </a:r>
            <a:endParaRPr lang="en-US" sz="1500" dirty="0"/>
          </a:p>
          <a:p>
            <a:pPr>
              <a:buNone/>
            </a:pPr>
            <a:endParaRPr lang="en-US" sz="1500" dirty="0" smtClean="0"/>
          </a:p>
        </p:txBody>
      </p:sp>
      <p:sp>
        <p:nvSpPr>
          <p:cNvPr id="4" name="Content Placeholder 3"/>
          <p:cNvSpPr>
            <a:spLocks noGrp="1"/>
          </p:cNvSpPr>
          <p:nvPr>
            <p:ph sz="half" idx="2"/>
          </p:nvPr>
        </p:nvSpPr>
        <p:spPr>
          <a:xfrm>
            <a:off x="4419600" y="1905000"/>
            <a:ext cx="3733800" cy="3148027"/>
          </a:xfrm>
          <a:ln>
            <a:solidFill>
              <a:schemeClr val="tx1"/>
            </a:solidFill>
          </a:ln>
        </p:spPr>
        <p:txBody>
          <a:bodyPr>
            <a:normAutofit fontScale="70000" lnSpcReduction="20000"/>
          </a:bodyPr>
          <a:lstStyle/>
          <a:p>
            <a:pPr>
              <a:buNone/>
            </a:pPr>
            <a:r>
              <a:rPr lang="en-US" u="sng" dirty="0" smtClean="0"/>
              <a:t>ACE Score	Prevalence</a:t>
            </a:r>
          </a:p>
          <a:p>
            <a:pPr>
              <a:buNone/>
            </a:pPr>
            <a:r>
              <a:rPr lang="en-US" dirty="0" smtClean="0"/>
              <a:t>0			       33%</a:t>
            </a:r>
          </a:p>
          <a:p>
            <a:pPr>
              <a:buNone/>
            </a:pPr>
            <a:r>
              <a:rPr lang="en-US" dirty="0" smtClean="0"/>
              <a:t>1			       25%</a:t>
            </a:r>
          </a:p>
          <a:p>
            <a:pPr>
              <a:buNone/>
            </a:pPr>
            <a:r>
              <a:rPr lang="en-US" dirty="0" smtClean="0"/>
              <a:t>2			       15%</a:t>
            </a:r>
          </a:p>
          <a:p>
            <a:pPr>
              <a:buNone/>
            </a:pPr>
            <a:r>
              <a:rPr lang="en-US" dirty="0" smtClean="0"/>
              <a:t>3			       10%</a:t>
            </a:r>
          </a:p>
          <a:p>
            <a:pPr>
              <a:buNone/>
            </a:pPr>
            <a:r>
              <a:rPr lang="en-US" dirty="0" smtClean="0"/>
              <a:t>4			        6%</a:t>
            </a:r>
          </a:p>
          <a:p>
            <a:pPr>
              <a:buNone/>
            </a:pPr>
            <a:r>
              <a:rPr lang="en-US" dirty="0" smtClean="0"/>
              <a:t>5 or more	11%*</a:t>
            </a:r>
          </a:p>
          <a:p>
            <a:pPr>
              <a:buNone/>
            </a:pPr>
            <a:r>
              <a:rPr lang="en-US" b="1" dirty="0" smtClean="0"/>
              <a:t>*Women are 50% more likely to have a score &gt;5.</a:t>
            </a:r>
            <a:endParaRPr lang="en-US" b="1" dirty="0"/>
          </a:p>
        </p:txBody>
      </p:sp>
    </p:spTree>
    <p:extLst>
      <p:ext uri="{BB962C8B-B14F-4D97-AF65-F5344CB8AC3E}">
        <p14:creationId xmlns:p14="http://schemas.microsoft.com/office/powerpoint/2010/main" val="3945528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13072"/>
            <a:ext cx="8229600" cy="587128"/>
          </a:xfrm>
        </p:spPr>
        <p:txBody>
          <a:bodyPr/>
          <a:lstStyle/>
          <a:p>
            <a:r>
              <a:rPr lang="en-US" dirty="0"/>
              <a:t>The Philadelphia Urban ACE Study</a:t>
            </a:r>
          </a:p>
        </p:txBody>
      </p:sp>
      <p:sp>
        <p:nvSpPr>
          <p:cNvPr id="4" name="Content Placeholder 3"/>
          <p:cNvSpPr>
            <a:spLocks noGrp="1"/>
          </p:cNvSpPr>
          <p:nvPr>
            <p:ph idx="1"/>
          </p:nvPr>
        </p:nvSpPr>
        <p:spPr>
          <a:xfrm>
            <a:off x="457200" y="1828800"/>
            <a:ext cx="8229600" cy="3868682"/>
          </a:xfrm>
        </p:spPr>
        <p:txBody>
          <a:bodyPr>
            <a:normAutofit fontScale="92500"/>
          </a:bodyPr>
          <a:lstStyle/>
          <a:p>
            <a:pPr>
              <a:buFont typeface="Wingdings" panose="05000000000000000000" pitchFamily="2" charset="2"/>
              <a:buChar char="§"/>
            </a:pPr>
            <a:r>
              <a:rPr lang="en-US" dirty="0"/>
              <a:t>The Institute for Safe Families </a:t>
            </a:r>
            <a:r>
              <a:rPr lang="en-US" dirty="0" smtClean="0"/>
              <a:t>examined </a:t>
            </a:r>
            <a:r>
              <a:rPr lang="en-US" dirty="0"/>
              <a:t>the prevalence and impact of ACEs in Philadelphia, an urban city with a socially and </a:t>
            </a:r>
            <a:r>
              <a:rPr lang="en-US" dirty="0" smtClean="0"/>
              <a:t>racially </a:t>
            </a:r>
            <a:r>
              <a:rPr lang="en-US" dirty="0"/>
              <a:t>diverse population</a:t>
            </a:r>
            <a:r>
              <a:rPr lang="en-US" dirty="0" smtClean="0"/>
              <a:t>.</a:t>
            </a:r>
          </a:p>
          <a:p>
            <a:pPr>
              <a:buFont typeface="Wingdings" panose="05000000000000000000" pitchFamily="2" charset="2"/>
              <a:buChar char="§"/>
            </a:pPr>
            <a:r>
              <a:rPr lang="en-US" dirty="0"/>
              <a:t>1,784 adults completed the Philadelphia Urban ACE </a:t>
            </a:r>
            <a:r>
              <a:rPr lang="en-US" dirty="0" smtClean="0"/>
              <a:t>Survey</a:t>
            </a:r>
          </a:p>
          <a:p>
            <a:pPr>
              <a:buFont typeface="Wingdings" panose="05000000000000000000" pitchFamily="2" charset="2"/>
              <a:buChar char="§"/>
            </a:pPr>
            <a:r>
              <a:rPr lang="en-US" dirty="0"/>
              <a:t>F</a:t>
            </a:r>
            <a:r>
              <a:rPr lang="en-US" dirty="0" smtClean="0"/>
              <a:t>ound </a:t>
            </a:r>
            <a:r>
              <a:rPr lang="en-US" dirty="0"/>
              <a:t>a higher prevalence of ACEs than found in previous </a:t>
            </a:r>
            <a:r>
              <a:rPr lang="en-US" dirty="0" smtClean="0"/>
              <a:t>studies</a:t>
            </a:r>
          </a:p>
          <a:p>
            <a:pPr lvl="1"/>
            <a:r>
              <a:rPr lang="en-US" sz="1900" dirty="0" smtClean="0"/>
              <a:t>33.2</a:t>
            </a:r>
            <a:r>
              <a:rPr lang="en-US" sz="1900" dirty="0"/>
              <a:t>% of Philadelphia adults experienced </a:t>
            </a:r>
            <a:r>
              <a:rPr lang="en-US" sz="1900" b="1" dirty="0"/>
              <a:t>emotional abuse </a:t>
            </a:r>
          </a:p>
          <a:p>
            <a:pPr lvl="1"/>
            <a:r>
              <a:rPr lang="en-US" sz="1900" dirty="0" smtClean="0"/>
              <a:t>35</a:t>
            </a:r>
            <a:r>
              <a:rPr lang="en-US" sz="1900" dirty="0"/>
              <a:t>% experienced </a:t>
            </a:r>
            <a:r>
              <a:rPr lang="en-US" sz="1900" b="1" dirty="0"/>
              <a:t>physical abuse </a:t>
            </a:r>
            <a:r>
              <a:rPr lang="en-US" sz="1900" dirty="0"/>
              <a:t>during their </a:t>
            </a:r>
            <a:r>
              <a:rPr lang="en-US" sz="1900" dirty="0" smtClean="0"/>
              <a:t>childhood </a:t>
            </a:r>
          </a:p>
          <a:p>
            <a:pPr lvl="1"/>
            <a:r>
              <a:rPr lang="en-US" sz="1900" dirty="0" smtClean="0"/>
              <a:t>35</a:t>
            </a:r>
            <a:r>
              <a:rPr lang="en-US" sz="1900" dirty="0"/>
              <a:t>% of adults grew up in a household with a </a:t>
            </a:r>
            <a:r>
              <a:rPr lang="en-US" sz="1900" b="1" dirty="0"/>
              <a:t>substance-abusing </a:t>
            </a:r>
            <a:r>
              <a:rPr lang="en-US" sz="1900" dirty="0" smtClean="0"/>
              <a:t>member</a:t>
            </a:r>
          </a:p>
          <a:p>
            <a:pPr lvl="1"/>
            <a:r>
              <a:rPr lang="en-US" sz="1900" dirty="0" smtClean="0"/>
              <a:t>24.1</a:t>
            </a:r>
            <a:r>
              <a:rPr lang="en-US" sz="1900" dirty="0"/>
              <a:t>% lived in a household with someone who was </a:t>
            </a:r>
            <a:r>
              <a:rPr lang="en-US" sz="1900" b="1" dirty="0"/>
              <a:t>mentally </a:t>
            </a:r>
            <a:r>
              <a:rPr lang="en-US" sz="1900" b="1" dirty="0" smtClean="0"/>
              <a:t>ill</a:t>
            </a:r>
          </a:p>
          <a:p>
            <a:pPr lvl="1"/>
            <a:r>
              <a:rPr lang="en-US" sz="1900" dirty="0" smtClean="0"/>
              <a:t>12.9</a:t>
            </a:r>
            <a:r>
              <a:rPr lang="en-US" sz="1900" dirty="0"/>
              <a:t>% lived in a household with someone who served time or was sentenced to </a:t>
            </a:r>
            <a:r>
              <a:rPr lang="en-US" sz="1900" b="1" dirty="0"/>
              <a:t>serve </a:t>
            </a:r>
            <a:r>
              <a:rPr lang="en-US" sz="1900" b="1" dirty="0" smtClean="0"/>
              <a:t>time in prison</a:t>
            </a:r>
            <a:endParaRPr lang="en-US" sz="1900" b="1" dirty="0"/>
          </a:p>
        </p:txBody>
      </p:sp>
    </p:spTree>
    <p:extLst>
      <p:ext uri="{BB962C8B-B14F-4D97-AF65-F5344CB8AC3E}">
        <p14:creationId xmlns:p14="http://schemas.microsoft.com/office/powerpoint/2010/main" val="658627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3072"/>
            <a:ext cx="8229600" cy="587128"/>
          </a:xfrm>
        </p:spPr>
        <p:txBody>
          <a:bodyPr/>
          <a:lstStyle/>
          <a:p>
            <a:r>
              <a:rPr lang="en-US" dirty="0"/>
              <a:t>The Philadelphia Urban ACE Study</a:t>
            </a:r>
          </a:p>
        </p:txBody>
      </p:sp>
      <p:sp>
        <p:nvSpPr>
          <p:cNvPr id="3" name="Content Placeholder 2"/>
          <p:cNvSpPr>
            <a:spLocks noGrp="1"/>
          </p:cNvSpPr>
          <p:nvPr>
            <p:ph idx="1"/>
          </p:nvPr>
        </p:nvSpPr>
        <p:spPr>
          <a:xfrm>
            <a:off x="457200" y="1905000"/>
            <a:ext cx="8229600" cy="3792482"/>
          </a:xfrm>
        </p:spPr>
        <p:txBody>
          <a:bodyPr>
            <a:normAutofit fontScale="70000" lnSpcReduction="20000"/>
          </a:bodyPr>
          <a:lstStyle/>
          <a:p>
            <a:pPr marL="0" indent="0">
              <a:buNone/>
            </a:pPr>
            <a:r>
              <a:rPr lang="en-US" sz="2600" dirty="0" smtClean="0"/>
              <a:t>Survey </a:t>
            </a:r>
            <a:r>
              <a:rPr lang="en-US" sz="2600" dirty="0"/>
              <a:t>also examined the </a:t>
            </a:r>
            <a:r>
              <a:rPr lang="en-US" sz="2600" b="1" dirty="0"/>
              <a:t>stressors that exist in the communities </a:t>
            </a:r>
            <a:r>
              <a:rPr lang="en-US" sz="2600" dirty="0"/>
              <a:t>where people live. </a:t>
            </a:r>
            <a:endParaRPr lang="en-US" sz="2600" dirty="0" smtClean="0"/>
          </a:p>
          <a:p>
            <a:pPr marL="0" indent="0">
              <a:spcAft>
                <a:spcPts val="600"/>
              </a:spcAft>
              <a:buNone/>
            </a:pPr>
            <a:r>
              <a:rPr lang="en-US" sz="2600" dirty="0" smtClean="0"/>
              <a:t>The </a:t>
            </a:r>
            <a:r>
              <a:rPr lang="en-US" sz="2600" dirty="0"/>
              <a:t>study </a:t>
            </a:r>
            <a:r>
              <a:rPr lang="en-US" sz="2600" dirty="0" smtClean="0"/>
              <a:t>found: </a:t>
            </a:r>
          </a:p>
          <a:p>
            <a:pPr>
              <a:spcAft>
                <a:spcPts val="600"/>
              </a:spcAft>
              <a:buFont typeface="Wingdings" panose="05000000000000000000" pitchFamily="2" charset="2"/>
              <a:buChar char="§"/>
            </a:pPr>
            <a:r>
              <a:rPr lang="en-US" sz="2600" dirty="0" smtClean="0"/>
              <a:t>	40.5</a:t>
            </a:r>
            <a:r>
              <a:rPr lang="en-US" sz="2600" dirty="0"/>
              <a:t>% of Philadelphia adults </a:t>
            </a:r>
            <a:r>
              <a:rPr lang="en-US" sz="2600" b="1" dirty="0"/>
              <a:t>witnessed violence </a:t>
            </a:r>
            <a:r>
              <a:rPr lang="en-US" sz="2600" dirty="0"/>
              <a:t>while growing up, which </a:t>
            </a:r>
            <a:r>
              <a:rPr lang="en-US" sz="2600" dirty="0" smtClean="0"/>
              <a:t>includes seeing </a:t>
            </a:r>
            <a:r>
              <a:rPr lang="en-US" sz="2600" dirty="0"/>
              <a:t>or hearing someone being </a:t>
            </a:r>
            <a:r>
              <a:rPr lang="en-US" sz="2600" b="1" dirty="0"/>
              <a:t>beaten, stabbed or shot</a:t>
            </a:r>
            <a:r>
              <a:rPr lang="en-US" sz="2600" dirty="0"/>
              <a:t>. </a:t>
            </a:r>
            <a:endParaRPr lang="en-US" sz="2600" dirty="0" smtClean="0"/>
          </a:p>
          <a:p>
            <a:pPr>
              <a:spcAft>
                <a:spcPts val="600"/>
              </a:spcAft>
              <a:buFont typeface="Wingdings" panose="05000000000000000000" pitchFamily="2" charset="2"/>
              <a:buChar char="§"/>
            </a:pPr>
            <a:r>
              <a:rPr lang="en-US" sz="2600" dirty="0" smtClean="0"/>
              <a:t>	34.5%  </a:t>
            </a:r>
            <a:r>
              <a:rPr lang="en-US" sz="2600" dirty="0"/>
              <a:t>reported experiencing </a:t>
            </a:r>
            <a:r>
              <a:rPr lang="en-US" sz="2600" b="1" dirty="0"/>
              <a:t>discrimination</a:t>
            </a:r>
            <a:r>
              <a:rPr lang="en-US" sz="2600" dirty="0"/>
              <a:t> based on their race or </a:t>
            </a:r>
            <a:r>
              <a:rPr lang="en-US" sz="2600" dirty="0" smtClean="0"/>
              <a:t>ethnicity</a:t>
            </a:r>
          </a:p>
          <a:p>
            <a:pPr>
              <a:spcAft>
                <a:spcPts val="600"/>
              </a:spcAft>
              <a:buFont typeface="Wingdings" panose="05000000000000000000" pitchFamily="2" charset="2"/>
              <a:buChar char="§"/>
            </a:pPr>
            <a:r>
              <a:rPr lang="en-US" sz="2600" dirty="0" smtClean="0"/>
              <a:t>	27.3% reported </a:t>
            </a:r>
            <a:r>
              <a:rPr lang="en-US" sz="2600" dirty="0"/>
              <a:t>having felt </a:t>
            </a:r>
            <a:r>
              <a:rPr lang="en-US" sz="2600" b="1" dirty="0"/>
              <a:t>unsafe in their neighborhoods </a:t>
            </a:r>
            <a:r>
              <a:rPr lang="en-US" sz="2600" dirty="0"/>
              <a:t>or not trusting </a:t>
            </a:r>
            <a:r>
              <a:rPr lang="en-US" sz="2600" dirty="0" smtClean="0"/>
              <a:t>	their 	neighbors </a:t>
            </a:r>
            <a:r>
              <a:rPr lang="en-US" sz="2600" dirty="0"/>
              <a:t>during </a:t>
            </a:r>
            <a:r>
              <a:rPr lang="en-US" sz="2600" dirty="0" smtClean="0"/>
              <a:t>childhood </a:t>
            </a:r>
            <a:endParaRPr lang="en-US" sz="2600" dirty="0"/>
          </a:p>
          <a:p>
            <a:pPr>
              <a:buFont typeface="Wingdings" panose="05000000000000000000" pitchFamily="2" charset="2"/>
              <a:buChar char="§"/>
            </a:pPr>
            <a:r>
              <a:rPr lang="en-US" sz="2900" u="sng" dirty="0" smtClean="0"/>
              <a:t>	Over </a:t>
            </a:r>
            <a:r>
              <a:rPr lang="en-US" sz="2900" u="sng" dirty="0"/>
              <a:t>37% of Philadelphia respondents reported </a:t>
            </a:r>
            <a:r>
              <a:rPr lang="en-US" sz="2900" b="1" u="sng" dirty="0"/>
              <a:t>four or more </a:t>
            </a:r>
            <a:r>
              <a:rPr lang="en-US" sz="2900" b="1" u="sng" dirty="0" smtClean="0"/>
              <a:t>ACEs</a:t>
            </a:r>
          </a:p>
          <a:p>
            <a:pPr marL="0" indent="0">
              <a:buNone/>
            </a:pPr>
            <a:endParaRPr lang="en-US" sz="2600" dirty="0"/>
          </a:p>
          <a:p>
            <a:pPr marL="0" indent="0">
              <a:buNone/>
            </a:pPr>
            <a:r>
              <a:rPr lang="en-US" sz="2600" dirty="0" smtClean="0"/>
              <a:t>The </a:t>
            </a:r>
            <a:r>
              <a:rPr lang="en-US" sz="2600" dirty="0"/>
              <a:t>findings </a:t>
            </a:r>
            <a:r>
              <a:rPr lang="en-US" sz="2600" dirty="0" smtClean="0"/>
              <a:t>suggest </a:t>
            </a:r>
            <a:r>
              <a:rPr lang="en-US" sz="2600" dirty="0"/>
              <a:t>the </a:t>
            </a:r>
            <a:r>
              <a:rPr lang="en-US" sz="2600" b="1" dirty="0"/>
              <a:t>need for services that address the unique environmental stressors experienced in urban neighborhoods</a:t>
            </a:r>
            <a:r>
              <a:rPr lang="en-US" sz="2600" dirty="0"/>
              <a:t> to mitigate their impact on individuals and prevent </a:t>
            </a:r>
            <a:r>
              <a:rPr lang="en-US" sz="2600" dirty="0" smtClean="0"/>
              <a:t>ACEs.</a:t>
            </a:r>
          </a:p>
          <a:p>
            <a:pPr marL="0" indent="0" algn="r">
              <a:buNone/>
            </a:pPr>
            <a:r>
              <a:rPr lang="en-US" sz="2000" dirty="0" smtClean="0">
                <a:hlinkClick r:id="rId3"/>
              </a:rPr>
              <a:t>http</a:t>
            </a:r>
            <a:r>
              <a:rPr lang="en-US" sz="2000" dirty="0">
                <a:hlinkClick r:id="rId3"/>
              </a:rPr>
              <a:t>://www.instituteforsafefamilies.org</a:t>
            </a:r>
            <a:endParaRPr lang="en-US" sz="2000" dirty="0"/>
          </a:p>
          <a:p>
            <a:endParaRPr lang="en-US" dirty="0"/>
          </a:p>
        </p:txBody>
      </p:sp>
    </p:spTree>
    <p:extLst>
      <p:ext uri="{BB962C8B-B14F-4D97-AF65-F5344CB8AC3E}">
        <p14:creationId xmlns:p14="http://schemas.microsoft.com/office/powerpoint/2010/main" val="4157619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8272"/>
          </a:xfrm>
        </p:spPr>
        <p:txBody>
          <a:bodyPr>
            <a:normAutofit/>
          </a:bodyPr>
          <a:lstStyle/>
          <a:p>
            <a:pPr algn="ctr"/>
            <a:r>
              <a:rPr lang="en-US" sz="3400" b="1" dirty="0" smtClean="0"/>
              <a:t>ACE Study Findings</a:t>
            </a:r>
            <a:endParaRPr lang="en-US" sz="3400" dirty="0"/>
          </a:p>
        </p:txBody>
      </p:sp>
      <p:sp>
        <p:nvSpPr>
          <p:cNvPr id="3" name="Content Placeholder 2"/>
          <p:cNvSpPr>
            <a:spLocks noGrp="1"/>
          </p:cNvSpPr>
          <p:nvPr>
            <p:ph idx="1"/>
          </p:nvPr>
        </p:nvSpPr>
        <p:spPr>
          <a:xfrm>
            <a:off x="381000" y="2057400"/>
            <a:ext cx="8229600" cy="3371598"/>
          </a:xfrm>
        </p:spPr>
        <p:txBody>
          <a:bodyPr/>
          <a:lstStyle/>
          <a:p>
            <a:pPr lvl="0">
              <a:buNone/>
            </a:pPr>
            <a:r>
              <a:rPr lang="en-US" dirty="0" smtClean="0"/>
              <a:t>	As the number of ACEs increase, the risk for health problems including chronic diseases such as autoimmune disease, COPD, frequent headaches, health-related quality of life, ischemic heart disease, liver disease and lung cancer, increase in a strong and graded fashion.</a:t>
            </a:r>
            <a:endParaRPr lang="en-US" sz="800" dirty="0" smtClean="0"/>
          </a:p>
          <a:p>
            <a:endParaRPr lang="en-US" dirty="0"/>
          </a:p>
        </p:txBody>
      </p:sp>
    </p:spTree>
    <p:extLst>
      <p:ext uri="{BB962C8B-B14F-4D97-AF65-F5344CB8AC3E}">
        <p14:creationId xmlns:p14="http://schemas.microsoft.com/office/powerpoint/2010/main" val="2199959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3170099"/>
          </a:xfrm>
          <a:prstGeom prst="rect">
            <a:avLst/>
          </a:prstGeom>
        </p:spPr>
        <p:txBody>
          <a:bodyPr>
            <a:spAutoFit/>
          </a:bodyPr>
          <a:lstStyle/>
          <a:p>
            <a:pPr marL="285750" indent="-285750">
              <a:buFont typeface="Wingdings" panose="05000000000000000000" pitchFamily="2" charset="2"/>
              <a:buChar char="§"/>
            </a:pPr>
            <a:r>
              <a:rPr lang="en-US" sz="2000" b="1" dirty="0" smtClean="0"/>
              <a:t>Adolescent health</a:t>
            </a:r>
          </a:p>
          <a:p>
            <a:pPr marL="285750" indent="-285750">
              <a:buFont typeface="Wingdings" panose="05000000000000000000" pitchFamily="2" charset="2"/>
              <a:buChar char="§"/>
            </a:pPr>
            <a:r>
              <a:rPr lang="en-US" sz="2000" b="1" dirty="0"/>
              <a:t>T</a:t>
            </a:r>
            <a:r>
              <a:rPr lang="en-US" sz="2000" b="1" dirty="0" smtClean="0"/>
              <a:t>een pregnancy</a:t>
            </a:r>
          </a:p>
          <a:p>
            <a:pPr marL="285750" indent="-285750">
              <a:buFont typeface="Wingdings" panose="05000000000000000000" pitchFamily="2" charset="2"/>
              <a:buChar char="§"/>
            </a:pPr>
            <a:r>
              <a:rPr lang="en-US" sz="2000" b="1" dirty="0"/>
              <a:t>S</a:t>
            </a:r>
            <a:r>
              <a:rPr lang="en-US" sz="2000" b="1" dirty="0" smtClean="0"/>
              <a:t>moking</a:t>
            </a:r>
          </a:p>
          <a:p>
            <a:pPr marL="285750" indent="-285750">
              <a:buFont typeface="Wingdings" panose="05000000000000000000" pitchFamily="2" charset="2"/>
              <a:buChar char="§"/>
            </a:pPr>
            <a:r>
              <a:rPr lang="en-US" sz="2000" b="1" dirty="0"/>
              <a:t>A</a:t>
            </a:r>
            <a:r>
              <a:rPr lang="en-US" sz="2000" b="1" dirty="0" smtClean="0"/>
              <a:t>lcohol abuse</a:t>
            </a:r>
          </a:p>
          <a:p>
            <a:pPr marL="285750" indent="-285750">
              <a:buFont typeface="Wingdings" panose="05000000000000000000" pitchFamily="2" charset="2"/>
              <a:buChar char="§"/>
            </a:pPr>
            <a:r>
              <a:rPr lang="en-US" sz="2000" b="1" dirty="0" smtClean="0"/>
              <a:t>Illicit </a:t>
            </a:r>
            <a:r>
              <a:rPr lang="en-US" sz="2000" b="1" dirty="0"/>
              <a:t>drug </a:t>
            </a:r>
            <a:r>
              <a:rPr lang="en-US" sz="2000" b="1" dirty="0" smtClean="0"/>
              <a:t>abuse</a:t>
            </a:r>
          </a:p>
          <a:p>
            <a:pPr marL="285750" indent="-285750">
              <a:buFont typeface="Wingdings" panose="05000000000000000000" pitchFamily="2" charset="2"/>
              <a:buChar char="§"/>
            </a:pPr>
            <a:r>
              <a:rPr lang="en-US" sz="2000" b="1" dirty="0"/>
              <a:t>S</a:t>
            </a:r>
            <a:r>
              <a:rPr lang="en-US" sz="2000" b="1" dirty="0" smtClean="0"/>
              <a:t>exual behavior</a:t>
            </a:r>
          </a:p>
          <a:p>
            <a:pPr marL="285750" indent="-285750">
              <a:buFont typeface="Wingdings" panose="05000000000000000000" pitchFamily="2" charset="2"/>
              <a:buChar char="§"/>
            </a:pPr>
            <a:r>
              <a:rPr lang="en-US" sz="2000" b="1" dirty="0"/>
              <a:t>M</a:t>
            </a:r>
            <a:r>
              <a:rPr lang="en-US" sz="2000" b="1" dirty="0" smtClean="0"/>
              <a:t>ental health</a:t>
            </a:r>
          </a:p>
          <a:p>
            <a:pPr marL="285750" indent="-285750">
              <a:buFont typeface="Wingdings" panose="05000000000000000000" pitchFamily="2" charset="2"/>
              <a:buChar char="§"/>
            </a:pPr>
            <a:r>
              <a:rPr lang="en-US" sz="2000" b="1" dirty="0"/>
              <a:t>R</a:t>
            </a:r>
            <a:r>
              <a:rPr lang="en-US" sz="2000" b="1" dirty="0" smtClean="0"/>
              <a:t>isk </a:t>
            </a:r>
            <a:r>
              <a:rPr lang="en-US" sz="2000" b="1" dirty="0"/>
              <a:t>of </a:t>
            </a:r>
            <a:r>
              <a:rPr lang="en-US" sz="2000" b="1" dirty="0" err="1" smtClean="0"/>
              <a:t>revictimization</a:t>
            </a:r>
            <a:endParaRPr lang="en-US" sz="2000" b="1" dirty="0" smtClean="0"/>
          </a:p>
          <a:p>
            <a:pPr marL="285750" indent="-285750">
              <a:buFont typeface="Wingdings" panose="05000000000000000000" pitchFamily="2" charset="2"/>
              <a:buChar char="§"/>
            </a:pPr>
            <a:r>
              <a:rPr lang="en-US" sz="2000" b="1" dirty="0"/>
              <a:t>S</a:t>
            </a:r>
            <a:r>
              <a:rPr lang="en-US" sz="2000" b="1" dirty="0" smtClean="0"/>
              <a:t>tability </a:t>
            </a:r>
            <a:r>
              <a:rPr lang="en-US" sz="2000" b="1" dirty="0"/>
              <a:t>of </a:t>
            </a:r>
            <a:r>
              <a:rPr lang="en-US" sz="2000" b="1" dirty="0" smtClean="0"/>
              <a:t>relationships</a:t>
            </a:r>
          </a:p>
          <a:p>
            <a:pPr marL="285750" indent="-285750">
              <a:buFont typeface="Wingdings" panose="05000000000000000000" pitchFamily="2" charset="2"/>
              <a:buChar char="§"/>
            </a:pPr>
            <a:r>
              <a:rPr lang="en-US" sz="2000" b="1" dirty="0"/>
              <a:t>P</a:t>
            </a:r>
            <a:r>
              <a:rPr lang="en-US" sz="2000" b="1" dirty="0" smtClean="0"/>
              <a:t>erformance </a:t>
            </a:r>
            <a:r>
              <a:rPr lang="en-US" sz="2000" b="1" dirty="0"/>
              <a:t>in the workforce </a:t>
            </a:r>
          </a:p>
        </p:txBody>
      </p:sp>
      <p:sp>
        <p:nvSpPr>
          <p:cNvPr id="3" name="Title 2"/>
          <p:cNvSpPr>
            <a:spLocks noGrp="1"/>
          </p:cNvSpPr>
          <p:nvPr>
            <p:ph type="title"/>
          </p:nvPr>
        </p:nvSpPr>
        <p:spPr>
          <a:xfrm>
            <a:off x="838200" y="762000"/>
            <a:ext cx="7848600" cy="1295400"/>
          </a:xfrm>
        </p:spPr>
        <p:txBody>
          <a:bodyPr>
            <a:normAutofit/>
          </a:bodyPr>
          <a:lstStyle/>
          <a:p>
            <a:r>
              <a:rPr lang="en-US" dirty="0"/>
              <a:t>Adverse Childhood </a:t>
            </a:r>
            <a:r>
              <a:rPr lang="en-US" dirty="0" smtClean="0"/>
              <a:t>Experiences</a:t>
            </a:r>
            <a:br>
              <a:rPr lang="en-US" dirty="0" smtClean="0"/>
            </a:br>
            <a:r>
              <a:rPr lang="en-US" dirty="0" smtClean="0"/>
              <a:t>ACEs </a:t>
            </a:r>
            <a:r>
              <a:rPr lang="en-US" dirty="0"/>
              <a:t>have a strong influence on</a:t>
            </a:r>
            <a:r>
              <a:rPr lang="en-US" dirty="0" smtClean="0"/>
              <a:t>:</a:t>
            </a:r>
            <a:endParaRPr lang="en-US" dirty="0"/>
          </a:p>
        </p:txBody>
      </p:sp>
    </p:spTree>
    <p:extLst>
      <p:ext uri="{BB962C8B-B14F-4D97-AF65-F5344CB8AC3E}">
        <p14:creationId xmlns:p14="http://schemas.microsoft.com/office/powerpoint/2010/main" val="3172276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cestoohigh.files.wordpress.com/2011/11/acealcoholi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347" y="924556"/>
            <a:ext cx="6453853" cy="481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90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cestoohigh.files.wordpress.com/2011/11/acedepre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919430"/>
            <a:ext cx="6255030" cy="479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11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cestoohigh.files.wordpress.com/2011/11/acesuicideattemp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108" y="872963"/>
            <a:ext cx="6525292" cy="491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84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normAutofit/>
          </a:bodyPr>
          <a:lstStyle/>
          <a:p>
            <a:pPr algn="ctr"/>
            <a:r>
              <a:rPr lang="en-US" sz="4000" dirty="0" smtClean="0"/>
              <a:t>Collaboration	</a:t>
            </a:r>
            <a:endParaRPr lang="en-US" sz="4000" dirty="0"/>
          </a:p>
        </p:txBody>
      </p:sp>
      <p:sp>
        <p:nvSpPr>
          <p:cNvPr id="3" name="Content Placeholder 2"/>
          <p:cNvSpPr>
            <a:spLocks noGrp="1"/>
          </p:cNvSpPr>
          <p:nvPr>
            <p:ph idx="1"/>
          </p:nvPr>
        </p:nvSpPr>
        <p:spPr>
          <a:xfrm>
            <a:off x="457200" y="2667000"/>
            <a:ext cx="8229600" cy="3733800"/>
          </a:xfrm>
        </p:spPr>
        <p:txBody>
          <a:bodyPr>
            <a:normAutofit/>
          </a:bodyPr>
          <a:lstStyle/>
          <a:p>
            <a:pPr marL="0" indent="0">
              <a:buNone/>
            </a:pPr>
            <a:r>
              <a:rPr lang="en-US" sz="2800" b="1" dirty="0" smtClean="0"/>
              <a:t>Sheela Raja, PhD </a:t>
            </a:r>
          </a:p>
          <a:p>
            <a:pPr marL="0" indent="0">
              <a:spcAft>
                <a:spcPts val="1200"/>
              </a:spcAft>
              <a:buNone/>
            </a:pPr>
            <a:r>
              <a:rPr lang="en-US" sz="2800" dirty="0"/>
              <a:t>	</a:t>
            </a:r>
            <a:r>
              <a:rPr lang="en-US" sz="2800" dirty="0" smtClean="0"/>
              <a:t>Clinical Psychologist and Assistant Professor 	University of Illinois – Chicago</a:t>
            </a:r>
          </a:p>
        </p:txBody>
      </p:sp>
    </p:spTree>
    <p:extLst>
      <p:ext uri="{BB962C8B-B14F-4D97-AF65-F5344CB8AC3E}">
        <p14:creationId xmlns:p14="http://schemas.microsoft.com/office/powerpoint/2010/main" val="1636400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cestoohigh.files.wordpress.com/2011/11/acesmo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836" y="771650"/>
            <a:ext cx="6454964" cy="4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33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cestoohigh.files.wordpress.com/2011/11/acerap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38220"/>
            <a:ext cx="6629400" cy="492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808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raph illustrating that risk for adult heart disease increases as the number of adverse childhood events experienced incre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56919"/>
            <a:ext cx="6172200" cy="515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271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13072"/>
            <a:ext cx="8229600" cy="739528"/>
          </a:xfrm>
        </p:spPr>
        <p:txBody>
          <a:bodyPr>
            <a:normAutofit/>
          </a:bodyPr>
          <a:lstStyle/>
          <a:p>
            <a:r>
              <a:rPr lang="en-US" dirty="0"/>
              <a:t>The ACE Score and Risk Factors for </a:t>
            </a:r>
            <a:r>
              <a:rPr lang="en-US" dirty="0" smtClean="0"/>
              <a:t>HIV/AIDS</a:t>
            </a:r>
            <a:endParaRPr lang="en-US" dirty="0"/>
          </a:p>
        </p:txBody>
      </p:sp>
      <p:sp>
        <p:nvSpPr>
          <p:cNvPr id="7" name="Content Placeholder 6"/>
          <p:cNvSpPr>
            <a:spLocks noGrp="1"/>
          </p:cNvSpPr>
          <p:nvPr>
            <p:ph idx="1"/>
          </p:nvPr>
        </p:nvSpPr>
        <p:spPr>
          <a:xfrm>
            <a:off x="457200" y="1905000"/>
            <a:ext cx="8001000" cy="3792482"/>
          </a:xfrm>
        </p:spPr>
        <p:txBody>
          <a:bodyPr>
            <a:normAutofit lnSpcReduction="10000"/>
          </a:bodyPr>
          <a:lstStyle/>
          <a:p>
            <a:pPr marL="0" indent="0">
              <a:buNone/>
            </a:pPr>
            <a:r>
              <a:rPr lang="en-US" dirty="0" smtClean="0"/>
              <a:t>The </a:t>
            </a:r>
            <a:r>
              <a:rPr lang="en-US" dirty="0"/>
              <a:t>risk factors for transmission of </a:t>
            </a:r>
            <a:r>
              <a:rPr lang="en-US" dirty="0" smtClean="0"/>
              <a:t>HIV, are well </a:t>
            </a:r>
            <a:r>
              <a:rPr lang="en-US" dirty="0"/>
              <a:t>known. </a:t>
            </a:r>
            <a:endParaRPr lang="en-US" dirty="0" smtClean="0"/>
          </a:p>
          <a:p>
            <a:pPr marL="0" indent="0">
              <a:buNone/>
            </a:pPr>
            <a:r>
              <a:rPr lang="en-US" dirty="0" smtClean="0"/>
              <a:t>Less well known is that </a:t>
            </a:r>
            <a:r>
              <a:rPr lang="en-US" dirty="0"/>
              <a:t>ACEs are a major hidden </a:t>
            </a:r>
            <a:r>
              <a:rPr lang="en-US" dirty="0">
                <a:solidFill>
                  <a:schemeClr val="bg2">
                    <a:lumMod val="50000"/>
                  </a:schemeClr>
                </a:solidFill>
              </a:rPr>
              <a:t>“engine” </a:t>
            </a:r>
            <a:r>
              <a:rPr lang="en-US" dirty="0"/>
              <a:t>underlying these preventable risk factors for the transmission of </a:t>
            </a:r>
            <a:r>
              <a:rPr lang="en-US" dirty="0" smtClean="0"/>
              <a:t>HIV. </a:t>
            </a:r>
          </a:p>
          <a:p>
            <a:pPr>
              <a:buFont typeface="Wingdings" panose="05000000000000000000" pitchFamily="2" charset="2"/>
              <a:buChar char="§"/>
            </a:pPr>
            <a:r>
              <a:rPr lang="en-US" dirty="0" smtClean="0"/>
              <a:t>Injected </a:t>
            </a:r>
            <a:r>
              <a:rPr lang="en-US" dirty="0"/>
              <a:t>drug </a:t>
            </a:r>
            <a:r>
              <a:rPr lang="en-US" dirty="0" smtClean="0"/>
              <a:t>use</a:t>
            </a:r>
          </a:p>
          <a:p>
            <a:pPr>
              <a:buFont typeface="Wingdings" panose="05000000000000000000" pitchFamily="2" charset="2"/>
              <a:buChar char="§"/>
            </a:pPr>
            <a:r>
              <a:rPr lang="en-US" dirty="0" smtClean="0"/>
              <a:t>50 </a:t>
            </a:r>
            <a:r>
              <a:rPr lang="en-US" dirty="0"/>
              <a:t>or more lifetime </a:t>
            </a:r>
            <a:r>
              <a:rPr lang="en-US" dirty="0" smtClean="0"/>
              <a:t>sexual partners</a:t>
            </a:r>
          </a:p>
          <a:p>
            <a:pPr>
              <a:buFont typeface="Wingdings" panose="05000000000000000000" pitchFamily="2" charset="2"/>
              <a:buChar char="§"/>
            </a:pPr>
            <a:r>
              <a:rPr lang="en-US" dirty="0"/>
              <a:t>E</a:t>
            </a:r>
            <a:r>
              <a:rPr lang="en-US" dirty="0" smtClean="0"/>
              <a:t>ver </a:t>
            </a:r>
            <a:r>
              <a:rPr lang="en-US" dirty="0"/>
              <a:t>having a sexually transmitted disease (including AIDs</a:t>
            </a:r>
            <a:r>
              <a:rPr lang="en-US" dirty="0" smtClean="0"/>
              <a:t>)</a:t>
            </a:r>
          </a:p>
          <a:p>
            <a:pPr marL="0" indent="0">
              <a:buNone/>
            </a:pPr>
            <a:endParaRPr lang="en-US" dirty="0" smtClean="0"/>
          </a:p>
          <a:p>
            <a:pPr marL="0" indent="0">
              <a:buNone/>
            </a:pPr>
            <a:r>
              <a:rPr lang="en-US" dirty="0"/>
              <a:t>A</a:t>
            </a:r>
            <a:r>
              <a:rPr lang="en-US" dirty="0" smtClean="0"/>
              <a:t>ll </a:t>
            </a:r>
            <a:r>
              <a:rPr lang="en-US" dirty="0"/>
              <a:t>increase dramatically as the ACE Score </a:t>
            </a:r>
            <a:r>
              <a:rPr lang="en-US" dirty="0" smtClean="0"/>
              <a:t>increases</a:t>
            </a:r>
            <a:endParaRPr lang="en-US" dirty="0"/>
          </a:p>
          <a:p>
            <a:pPr marL="0" indent="0" algn="r">
              <a:buNone/>
            </a:pPr>
            <a:r>
              <a:rPr lang="en-US" sz="1700" dirty="0" err="1" smtClean="0"/>
              <a:t>Anda</a:t>
            </a:r>
            <a:r>
              <a:rPr lang="en-US" sz="1700" dirty="0" smtClean="0"/>
              <a:t>, 2001</a:t>
            </a:r>
            <a:endParaRPr lang="en-US" sz="1700" dirty="0"/>
          </a:p>
        </p:txBody>
      </p:sp>
    </p:spTree>
    <p:extLst>
      <p:ext uri="{BB962C8B-B14F-4D97-AF65-F5344CB8AC3E}">
        <p14:creationId xmlns:p14="http://schemas.microsoft.com/office/powerpoint/2010/main" val="38905008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13072"/>
            <a:ext cx="8229600" cy="891928"/>
          </a:xfrm>
        </p:spPr>
        <p:txBody>
          <a:bodyPr>
            <a:normAutofit/>
          </a:bodyPr>
          <a:lstStyle/>
          <a:p>
            <a:r>
              <a:rPr lang="en-US" sz="3600" dirty="0" smtClean="0"/>
              <a:t>IV Drug Use</a:t>
            </a:r>
            <a:endParaRPr lang="en-US" sz="3600" dirty="0"/>
          </a:p>
        </p:txBody>
      </p:sp>
      <p:sp>
        <p:nvSpPr>
          <p:cNvPr id="7" name="Content Placeholder 6"/>
          <p:cNvSpPr>
            <a:spLocks noGrp="1"/>
          </p:cNvSpPr>
          <p:nvPr>
            <p:ph idx="1"/>
          </p:nvPr>
        </p:nvSpPr>
        <p:spPr/>
        <p:txBody>
          <a:bodyPr>
            <a:normAutofit lnSpcReduction="10000"/>
          </a:bodyPr>
          <a:lstStyle/>
          <a:p>
            <a:pPr>
              <a:buFont typeface="Wingdings" panose="05000000000000000000" pitchFamily="2" charset="2"/>
              <a:buChar char="§"/>
            </a:pPr>
            <a:r>
              <a:rPr lang="en-US" dirty="0"/>
              <a:t>T</a:t>
            </a:r>
            <a:r>
              <a:rPr lang="en-US" dirty="0" smtClean="0"/>
              <a:t>he </a:t>
            </a:r>
            <a:r>
              <a:rPr lang="en-US" dirty="0"/>
              <a:t>relationship of </a:t>
            </a:r>
            <a:r>
              <a:rPr lang="en-US" dirty="0" smtClean="0"/>
              <a:t>IV </a:t>
            </a:r>
            <a:r>
              <a:rPr lang="en-US" dirty="0"/>
              <a:t>drug use to adverse childhood experiences is powerful and graded </a:t>
            </a:r>
            <a:r>
              <a:rPr lang="en-US" dirty="0" smtClean="0"/>
              <a:t>- </a:t>
            </a:r>
            <a:r>
              <a:rPr lang="en-US" dirty="0"/>
              <a:t>it i</a:t>
            </a:r>
            <a:r>
              <a:rPr lang="en-US" dirty="0" smtClean="0"/>
              <a:t>s </a:t>
            </a:r>
            <a:r>
              <a:rPr lang="en-US" dirty="0"/>
              <a:t>a perfect dose-response curve. </a:t>
            </a:r>
          </a:p>
          <a:p>
            <a:pPr>
              <a:buFont typeface="Wingdings" panose="05000000000000000000" pitchFamily="2" charset="2"/>
              <a:buChar char="§"/>
            </a:pPr>
            <a:endParaRPr lang="en-US" dirty="0"/>
          </a:p>
          <a:p>
            <a:pPr>
              <a:buFont typeface="Wingdings" panose="05000000000000000000" pitchFamily="2" charset="2"/>
              <a:buChar char="§"/>
            </a:pPr>
            <a:r>
              <a:rPr lang="en-US" dirty="0" smtClean="0"/>
              <a:t>A </a:t>
            </a:r>
            <a:r>
              <a:rPr lang="en-US" dirty="0"/>
              <a:t>male child with an </a:t>
            </a:r>
            <a:r>
              <a:rPr lang="en-US" b="1" dirty="0">
                <a:solidFill>
                  <a:schemeClr val="bg2">
                    <a:lumMod val="50000"/>
                  </a:schemeClr>
                </a:solidFill>
              </a:rPr>
              <a:t>ACE Score of 6 </a:t>
            </a:r>
            <a:r>
              <a:rPr lang="en-US" dirty="0"/>
              <a:t>has a </a:t>
            </a:r>
            <a:r>
              <a:rPr lang="en-US" b="1" dirty="0">
                <a:solidFill>
                  <a:schemeClr val="bg2">
                    <a:lumMod val="50000"/>
                  </a:schemeClr>
                </a:solidFill>
              </a:rPr>
              <a:t>4,600% increase </a:t>
            </a:r>
            <a:r>
              <a:rPr lang="en-US" dirty="0"/>
              <a:t>in the likelihood of later becoming an </a:t>
            </a:r>
            <a:r>
              <a:rPr lang="en-US" dirty="0" smtClean="0"/>
              <a:t>IV </a:t>
            </a:r>
            <a:r>
              <a:rPr lang="en-US" dirty="0"/>
              <a:t>drug user when compared to a male child with an ACE Score of 0. </a:t>
            </a:r>
            <a:endParaRPr lang="en-US" dirty="0" smtClean="0"/>
          </a:p>
          <a:p>
            <a:endParaRPr lang="en-US" dirty="0"/>
          </a:p>
          <a:p>
            <a:pPr marL="0" indent="0" algn="r">
              <a:buNone/>
            </a:pPr>
            <a:r>
              <a:rPr lang="en-US" sz="1400" dirty="0" err="1" smtClean="0"/>
              <a:t>Felitti</a:t>
            </a:r>
            <a:r>
              <a:rPr lang="en-US" sz="1400" dirty="0" smtClean="0"/>
              <a:t>, </a:t>
            </a:r>
            <a:r>
              <a:rPr lang="en-US" sz="1400" dirty="0"/>
              <a:t>German ACE article </a:t>
            </a:r>
          </a:p>
        </p:txBody>
      </p:sp>
    </p:spTree>
    <p:extLst>
      <p:ext uri="{BB962C8B-B14F-4D97-AF65-F5344CB8AC3E}">
        <p14:creationId xmlns:p14="http://schemas.microsoft.com/office/powerpoint/2010/main" val="2648372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600200"/>
          </a:xfrm>
        </p:spPr>
        <p:txBody>
          <a:bodyPr>
            <a:normAutofit/>
          </a:bodyPr>
          <a:lstStyle/>
          <a:p>
            <a:pPr algn="ctr"/>
            <a:r>
              <a:rPr lang="en-US" sz="3400" b="1" dirty="0" smtClean="0"/>
              <a:t>ACE Study Findings</a:t>
            </a:r>
            <a:br>
              <a:rPr lang="en-US" sz="3400" b="1" dirty="0" smtClean="0"/>
            </a:br>
            <a:r>
              <a:rPr lang="en-US" sz="3400" dirty="0" smtClean="0"/>
              <a:t>Sexually Transmitted Infections</a:t>
            </a:r>
            <a:endParaRPr lang="en-US" sz="3400" b="1" dirty="0"/>
          </a:p>
        </p:txBody>
      </p:sp>
      <p:sp>
        <p:nvSpPr>
          <p:cNvPr id="3" name="Content Placeholder 2"/>
          <p:cNvSpPr>
            <a:spLocks noGrp="1"/>
          </p:cNvSpPr>
          <p:nvPr>
            <p:ph idx="1"/>
          </p:nvPr>
        </p:nvSpPr>
        <p:spPr>
          <a:xfrm>
            <a:off x="762000" y="2743200"/>
            <a:ext cx="7162800" cy="4114800"/>
          </a:xfrm>
        </p:spPr>
        <p:txBody>
          <a:bodyPr>
            <a:normAutofit/>
          </a:bodyPr>
          <a:lstStyle/>
          <a:p>
            <a:pPr>
              <a:lnSpc>
                <a:spcPct val="80000"/>
              </a:lnSpc>
              <a:buNone/>
            </a:pPr>
            <a:endParaRPr lang="en-US" dirty="0" smtClean="0"/>
          </a:p>
          <a:p>
            <a:pPr marL="0" indent="0">
              <a:lnSpc>
                <a:spcPct val="80000"/>
              </a:lnSpc>
              <a:buNone/>
            </a:pPr>
            <a:r>
              <a:rPr lang="en-US" dirty="0" smtClean="0"/>
              <a:t>There is a 250% increase in the odds of having a sexually transmitted infections  between individuals with an ACE Score of 4 compared to those with an ACE Score of 0.</a:t>
            </a:r>
          </a:p>
          <a:p>
            <a:pPr>
              <a:buNone/>
            </a:pPr>
            <a:endParaRPr lang="en-US" sz="900" dirty="0" smtClean="0"/>
          </a:p>
          <a:p>
            <a:pPr>
              <a:buNone/>
            </a:pPr>
            <a:endParaRPr lang="en-US" sz="900" dirty="0" smtClean="0"/>
          </a:p>
          <a:p>
            <a:pPr algn="r">
              <a:buNone/>
            </a:pPr>
            <a:r>
              <a:rPr lang="en-US" sz="900" dirty="0" smtClean="0"/>
              <a:t>http://www.acestudy.org/</a:t>
            </a:r>
          </a:p>
          <a:p>
            <a:pPr lvl="0">
              <a:buNone/>
            </a:pPr>
            <a:endParaRPr lang="en-US" sz="900" dirty="0" smtClean="0"/>
          </a:p>
          <a:p>
            <a:pPr lvl="0">
              <a:buNone/>
            </a:pPr>
            <a:endParaRPr lang="en-US" sz="800" dirty="0" smtClean="0"/>
          </a:p>
          <a:p>
            <a:pPr lvl="0">
              <a:buNone/>
            </a:pPr>
            <a:endParaRPr lang="en-US" sz="900" dirty="0" smtClean="0"/>
          </a:p>
          <a:p>
            <a:pPr>
              <a:buNone/>
            </a:pPr>
            <a:endParaRPr lang="en-US" dirty="0"/>
          </a:p>
        </p:txBody>
      </p:sp>
    </p:spTree>
    <p:extLst>
      <p:ext uri="{BB962C8B-B14F-4D97-AF65-F5344CB8AC3E}">
        <p14:creationId xmlns:p14="http://schemas.microsoft.com/office/powerpoint/2010/main" val="2116076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cestoohigh.files.wordpress.com/2011/11/acesexbehavio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536" y="651756"/>
            <a:ext cx="6933864" cy="520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126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143000"/>
            <a:ext cx="6477000" cy="861774"/>
          </a:xfrm>
          <a:prstGeom prst="rect">
            <a:avLst/>
          </a:prstGeom>
        </p:spPr>
        <p:txBody>
          <a:bodyPr wrap="square">
            <a:spAutoFit/>
          </a:bodyPr>
          <a:lstStyle/>
          <a:p>
            <a:r>
              <a:rPr lang="en-US" dirty="0" smtClean="0"/>
              <a:t>.</a:t>
            </a:r>
          </a:p>
          <a:p>
            <a:endParaRPr lang="en-US" sz="1000" b="1" dirty="0" smtClean="0"/>
          </a:p>
          <a:p>
            <a:pPr algn="r"/>
            <a:endParaRPr lang="en-US" sz="1000" b="1" dirty="0"/>
          </a:p>
          <a:p>
            <a:pPr algn="r"/>
            <a:r>
              <a:rPr lang="en-US" sz="1200" dirty="0" smtClean="0">
                <a:solidFill>
                  <a:schemeClr val="bg1"/>
                </a:solidFill>
              </a:rPr>
              <a:t>Susan </a:t>
            </a:r>
            <a:r>
              <a:rPr lang="en-US" sz="1200" dirty="0">
                <a:solidFill>
                  <a:schemeClr val="bg1"/>
                </a:solidFill>
              </a:rPr>
              <a:t>D. </a:t>
            </a:r>
            <a:r>
              <a:rPr lang="en-US" sz="1200" dirty="0" err="1">
                <a:solidFill>
                  <a:schemeClr val="bg1"/>
                </a:solidFill>
              </a:rPr>
              <a:t>Hillis</a:t>
            </a:r>
            <a:r>
              <a:rPr lang="en-US" sz="1200" dirty="0">
                <a:solidFill>
                  <a:schemeClr val="bg1"/>
                </a:solidFill>
              </a:rPr>
              <a:t>, Robert F. </a:t>
            </a:r>
            <a:r>
              <a:rPr lang="en-US" sz="1200" dirty="0" err="1">
                <a:solidFill>
                  <a:schemeClr val="bg1"/>
                </a:solidFill>
              </a:rPr>
              <a:t>Anda</a:t>
            </a:r>
            <a:r>
              <a:rPr lang="en-US" sz="1200" dirty="0">
                <a:solidFill>
                  <a:schemeClr val="bg1"/>
                </a:solidFill>
              </a:rPr>
              <a:t>, Vincent J. </a:t>
            </a:r>
            <a:r>
              <a:rPr lang="en-US" sz="1200" dirty="0" err="1">
                <a:solidFill>
                  <a:schemeClr val="bg1"/>
                </a:solidFill>
              </a:rPr>
              <a:t>Felitti</a:t>
            </a:r>
            <a:r>
              <a:rPr lang="en-US" sz="1200" dirty="0">
                <a:solidFill>
                  <a:schemeClr val="bg1"/>
                </a:solidFill>
              </a:rPr>
              <a:t> and Polly A. </a:t>
            </a:r>
            <a:r>
              <a:rPr lang="en-US" sz="1200" dirty="0" err="1">
                <a:solidFill>
                  <a:schemeClr val="bg1"/>
                </a:solidFill>
              </a:rPr>
              <a:t>Marchbanks</a:t>
            </a:r>
            <a:endParaRPr lang="en-US" sz="1200" dirty="0">
              <a:solidFill>
                <a:schemeClr val="bg1"/>
              </a:solidFill>
            </a:endParaRPr>
          </a:p>
        </p:txBody>
      </p:sp>
      <p:sp>
        <p:nvSpPr>
          <p:cNvPr id="7" name="Title 6"/>
          <p:cNvSpPr>
            <a:spLocks noGrp="1"/>
          </p:cNvSpPr>
          <p:nvPr>
            <p:ph type="title"/>
          </p:nvPr>
        </p:nvSpPr>
        <p:spPr>
          <a:xfrm>
            <a:off x="457200" y="838200"/>
            <a:ext cx="8229600" cy="838200"/>
          </a:xfrm>
        </p:spPr>
        <p:txBody>
          <a:bodyPr>
            <a:normAutofit fontScale="90000"/>
          </a:bodyPr>
          <a:lstStyle/>
          <a:p>
            <a:r>
              <a:rPr lang="en-US" dirty="0"/>
              <a:t>Adverse Childhood Experiences and Sexual Risk</a:t>
            </a:r>
            <a:br>
              <a:rPr lang="en-US" dirty="0"/>
            </a:br>
            <a:r>
              <a:rPr lang="en-US" dirty="0"/>
              <a:t>Behaviors in Women: A Retrospective Cohort </a:t>
            </a:r>
            <a:r>
              <a:rPr lang="en-US" dirty="0" smtClean="0"/>
              <a:t>Study</a:t>
            </a:r>
            <a:endParaRPr lang="en-US" dirty="0"/>
          </a:p>
        </p:txBody>
      </p:sp>
      <p:sp>
        <p:nvSpPr>
          <p:cNvPr id="8" name="Content Placeholder 7"/>
          <p:cNvSpPr>
            <a:spLocks noGrp="1"/>
          </p:cNvSpPr>
          <p:nvPr>
            <p:ph idx="1"/>
          </p:nvPr>
        </p:nvSpPr>
        <p:spPr>
          <a:xfrm>
            <a:off x="457200" y="1973996"/>
            <a:ext cx="8229600" cy="3723485"/>
          </a:xfrm>
        </p:spPr>
        <p:txBody>
          <a:bodyPr>
            <a:normAutofit/>
          </a:bodyPr>
          <a:lstStyle/>
          <a:p>
            <a:pPr marL="0" indent="0">
              <a:buNone/>
            </a:pPr>
            <a:r>
              <a:rPr lang="en-US" b="1" dirty="0"/>
              <a:t>Conclusions: </a:t>
            </a:r>
            <a:endParaRPr lang="en-US" b="1" dirty="0" smtClean="0"/>
          </a:p>
          <a:p>
            <a:pPr marL="0" indent="0">
              <a:buNone/>
            </a:pPr>
            <a:r>
              <a:rPr lang="en-US" i="1" dirty="0" smtClean="0"/>
              <a:t>Among </a:t>
            </a:r>
            <a:r>
              <a:rPr lang="en-US" i="1" dirty="0"/>
              <a:t>individuals with a history of adverse childhood experiences, </a:t>
            </a:r>
            <a:r>
              <a:rPr lang="en-US" b="1" i="1" dirty="0"/>
              <a:t>risky sexual behavior </a:t>
            </a:r>
            <a:r>
              <a:rPr lang="en-US" i="1" dirty="0"/>
              <a:t>may represent their attempts to achieve intimate interpersonal connections. </a:t>
            </a:r>
            <a:r>
              <a:rPr lang="en-US" i="1" dirty="0" smtClean="0"/>
              <a:t>Having grown </a:t>
            </a:r>
            <a:r>
              <a:rPr lang="en-US" i="1" dirty="0"/>
              <a:t>up in families unable to provide needed protection, such individuals may be </a:t>
            </a:r>
            <a:r>
              <a:rPr lang="en-US" i="1" dirty="0" smtClean="0"/>
              <a:t>unprepared to </a:t>
            </a:r>
            <a:r>
              <a:rPr lang="en-US" i="1" dirty="0"/>
              <a:t>protect themselves and may underestimate the risks they take in their attempts to achieve </a:t>
            </a:r>
            <a:r>
              <a:rPr lang="en-US" i="1" dirty="0" smtClean="0"/>
              <a:t>intimacy. If </a:t>
            </a:r>
            <a:r>
              <a:rPr lang="en-US" i="1" dirty="0"/>
              <a:t>so, coping with such problems represents a serious public health challenge.</a:t>
            </a:r>
          </a:p>
          <a:p>
            <a:pPr marL="0" indent="0" algn="r">
              <a:buNone/>
            </a:pPr>
            <a:r>
              <a:rPr lang="en-US" sz="1100" dirty="0"/>
              <a:t>Family Planning Perspectives, 2001</a:t>
            </a:r>
          </a:p>
        </p:txBody>
      </p:sp>
    </p:spTree>
    <p:extLst>
      <p:ext uri="{BB962C8B-B14F-4D97-AF65-F5344CB8AC3E}">
        <p14:creationId xmlns:p14="http://schemas.microsoft.com/office/powerpoint/2010/main" val="3746859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84472"/>
          </a:xfrm>
        </p:spPr>
        <p:txBody>
          <a:bodyPr>
            <a:normAutofit/>
          </a:bodyPr>
          <a:lstStyle/>
          <a:p>
            <a:pPr algn="ctr"/>
            <a:r>
              <a:rPr lang="en-US" sz="3400" b="1" dirty="0" smtClean="0"/>
              <a:t>The ACE Pyramid</a:t>
            </a:r>
            <a:endParaRPr lang="en-US" sz="3400" b="1" dirty="0"/>
          </a:p>
        </p:txBody>
      </p:sp>
      <p:pic>
        <p:nvPicPr>
          <p:cNvPr id="6" name="Content Placeholder 5" descr="ace_pyramid_wotext.gif"/>
          <p:cNvPicPr>
            <a:picLocks noGrp="1" noChangeAspect="1"/>
          </p:cNvPicPr>
          <p:nvPr>
            <p:ph idx="1"/>
          </p:nvPr>
        </p:nvPicPr>
        <p:blipFill>
          <a:blip r:embed="rId3" cstate="print"/>
          <a:stretch>
            <a:fillRect/>
          </a:stretch>
        </p:blipFill>
        <p:spPr>
          <a:xfrm>
            <a:off x="1600200" y="1439342"/>
            <a:ext cx="6096000" cy="4289556"/>
          </a:xfrm>
        </p:spPr>
      </p:pic>
    </p:spTree>
    <p:extLst>
      <p:ext uri="{BB962C8B-B14F-4D97-AF65-F5344CB8AC3E}">
        <p14:creationId xmlns:p14="http://schemas.microsoft.com/office/powerpoint/2010/main" val="4072298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13072"/>
            <a:ext cx="8229600" cy="3558928"/>
          </a:xfrm>
        </p:spPr>
        <p:txBody>
          <a:bodyPr>
            <a:noAutofit/>
          </a:bodyPr>
          <a:lstStyle/>
          <a:p>
            <a:pPr algn="ctr"/>
            <a:r>
              <a:rPr lang="en-US" sz="6000" dirty="0" smtClean="0"/>
              <a:t>High Risk Behavior</a:t>
            </a:r>
            <a:br>
              <a:rPr lang="en-US" sz="6000" dirty="0" smtClean="0"/>
            </a:br>
            <a:r>
              <a:rPr lang="en-US" sz="6000" dirty="0" smtClean="0"/>
              <a:t>or </a:t>
            </a:r>
            <a:br>
              <a:rPr lang="en-US" sz="6000" dirty="0" smtClean="0"/>
            </a:br>
            <a:r>
              <a:rPr lang="en-US" sz="6000" dirty="0" smtClean="0"/>
              <a:t>Coping?</a:t>
            </a:r>
            <a:endParaRPr lang="en-US" sz="6000" dirty="0"/>
          </a:p>
        </p:txBody>
      </p:sp>
      <p:sp>
        <p:nvSpPr>
          <p:cNvPr id="7" name="Content Placeholder 6"/>
          <p:cNvSpPr>
            <a:spLocks noGrp="1"/>
          </p:cNvSpPr>
          <p:nvPr>
            <p:ph idx="1"/>
          </p:nvPr>
        </p:nvSpPr>
        <p:spPr>
          <a:xfrm flipV="1">
            <a:off x="457200" y="5697481"/>
            <a:ext cx="8229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70888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pPr algn="ctr"/>
            <a:r>
              <a:rPr lang="en-US" sz="4400" dirty="0" smtClean="0"/>
              <a:t>Functional Definition of Trauma</a:t>
            </a:r>
            <a:endParaRPr lang="en-US" sz="4400" dirty="0"/>
          </a:p>
        </p:txBody>
      </p:sp>
      <p:sp>
        <p:nvSpPr>
          <p:cNvPr id="3" name="Content Placeholder 2"/>
          <p:cNvSpPr>
            <a:spLocks noGrp="1"/>
          </p:cNvSpPr>
          <p:nvPr>
            <p:ph idx="1"/>
          </p:nvPr>
        </p:nvSpPr>
        <p:spPr>
          <a:xfrm>
            <a:off x="990600" y="2057400"/>
            <a:ext cx="7696200" cy="3810000"/>
          </a:xfrm>
        </p:spPr>
        <p:txBody>
          <a:bodyPr/>
          <a:lstStyle/>
          <a:p>
            <a:pPr>
              <a:buNone/>
            </a:pPr>
            <a:r>
              <a:rPr lang="en-US" sz="2800" b="1" dirty="0" smtClean="0"/>
              <a:t>Trauma occurs whenever an external threat</a:t>
            </a:r>
          </a:p>
          <a:p>
            <a:pPr>
              <a:buNone/>
            </a:pPr>
            <a:r>
              <a:rPr lang="en-US" sz="2800" b="1" dirty="0" smtClean="0"/>
              <a:t>overwhelms a person’s coping resources. </a:t>
            </a:r>
          </a:p>
          <a:p>
            <a:pPr>
              <a:buNone/>
            </a:pPr>
            <a:endParaRPr lang="en-US" sz="2800" dirty="0" smtClean="0"/>
          </a:p>
          <a:p>
            <a:pPr>
              <a:lnSpc>
                <a:spcPct val="70000"/>
              </a:lnSpc>
              <a:spcBef>
                <a:spcPts val="0"/>
              </a:spcBef>
              <a:buFont typeface="Wingdings" panose="05000000000000000000" pitchFamily="2" charset="2"/>
              <a:buChar char="§"/>
            </a:pPr>
            <a:r>
              <a:rPr lang="en-US" sz="2800" dirty="0"/>
              <a:t>Non-consensual</a:t>
            </a:r>
          </a:p>
          <a:p>
            <a:pPr>
              <a:lnSpc>
                <a:spcPct val="70000"/>
              </a:lnSpc>
              <a:spcBef>
                <a:spcPts val="0"/>
              </a:spcBef>
              <a:buFont typeface="Wingdings" panose="05000000000000000000" pitchFamily="2" charset="2"/>
              <a:buChar char="§"/>
            </a:pPr>
            <a:endParaRPr lang="en-US" sz="2800" dirty="0"/>
          </a:p>
          <a:p>
            <a:pPr>
              <a:lnSpc>
                <a:spcPct val="70000"/>
              </a:lnSpc>
              <a:spcBef>
                <a:spcPts val="0"/>
              </a:spcBef>
              <a:buFont typeface="Wingdings" panose="05000000000000000000" pitchFamily="2" charset="2"/>
              <a:buChar char="§"/>
            </a:pPr>
            <a:r>
              <a:rPr lang="en-US" sz="2800" dirty="0"/>
              <a:t>Victim is in discomfort, fear, feels intimidated</a:t>
            </a:r>
          </a:p>
          <a:p>
            <a:pPr>
              <a:lnSpc>
                <a:spcPct val="70000"/>
              </a:lnSpc>
              <a:spcBef>
                <a:spcPts val="0"/>
              </a:spcBef>
              <a:buFont typeface="Wingdings" panose="05000000000000000000" pitchFamily="2" charset="2"/>
              <a:buChar char="§"/>
            </a:pPr>
            <a:endParaRPr lang="en-US" sz="2800" dirty="0"/>
          </a:p>
          <a:p>
            <a:pPr>
              <a:lnSpc>
                <a:spcPct val="70000"/>
              </a:lnSpc>
              <a:spcBef>
                <a:spcPts val="0"/>
              </a:spcBef>
              <a:buFont typeface="Wingdings" panose="05000000000000000000" pitchFamily="2" charset="2"/>
              <a:buChar char="§"/>
            </a:pPr>
            <a:r>
              <a:rPr lang="en-US" sz="2800" dirty="0"/>
              <a:t>Bodily integrity (or that of someone else) is threatened</a:t>
            </a:r>
          </a:p>
          <a:p>
            <a:pPr>
              <a:buNone/>
            </a:pPr>
            <a:endParaRPr lang="en-US" sz="2800" dirty="0"/>
          </a:p>
        </p:txBody>
      </p:sp>
    </p:spTree>
    <p:extLst>
      <p:ext uri="{BB962C8B-B14F-4D97-AF65-F5344CB8AC3E}">
        <p14:creationId xmlns:p14="http://schemas.microsoft.com/office/powerpoint/2010/main" val="576199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66800"/>
            <a:ext cx="7391400" cy="3962400"/>
          </a:xfrm>
        </p:spPr>
        <p:txBody>
          <a:bodyPr>
            <a:normAutofit fontScale="90000"/>
          </a:bodyPr>
          <a:lstStyle/>
          <a:p>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A </a:t>
            </a:r>
            <a:r>
              <a:rPr lang="en-US" dirty="0">
                <a:solidFill>
                  <a:schemeClr val="tx1"/>
                </a:solidFill>
              </a:rPr>
              <a:t>quote from Dr. </a:t>
            </a:r>
            <a:r>
              <a:rPr lang="en-US" dirty="0" err="1">
                <a:solidFill>
                  <a:schemeClr val="tx1"/>
                </a:solidFill>
              </a:rPr>
              <a:t>Felitti</a:t>
            </a:r>
            <a:r>
              <a:rPr lang="en-US" dirty="0">
                <a:solidFill>
                  <a:schemeClr val="tx1"/>
                </a:solidFill>
              </a:rPr>
              <a:t>:</a:t>
            </a:r>
            <a:r>
              <a:rPr lang="en-US" dirty="0"/>
              <a:t/>
            </a:r>
            <a:br>
              <a:rPr lang="en-US" dirty="0"/>
            </a:br>
            <a:r>
              <a:rPr lang="en-US" dirty="0" smtClean="0"/>
              <a:t/>
            </a:r>
            <a:br>
              <a:rPr lang="en-US" dirty="0" smtClean="0"/>
            </a:br>
            <a:r>
              <a:rPr lang="en-US" dirty="0"/>
              <a:t/>
            </a:r>
            <a:br>
              <a:rPr lang="en-US" dirty="0"/>
            </a:br>
            <a:r>
              <a:rPr lang="en-US" sz="4000" dirty="0" smtClean="0"/>
              <a:t>“</a:t>
            </a:r>
            <a:r>
              <a:rPr lang="en-US" sz="4000" dirty="0"/>
              <a:t>It’s hard to give something up </a:t>
            </a:r>
            <a:br>
              <a:rPr lang="en-US" sz="4000" dirty="0"/>
            </a:br>
            <a:r>
              <a:rPr lang="en-US" sz="4000" dirty="0"/>
              <a:t>   that almost works.”</a:t>
            </a:r>
            <a:br>
              <a:rPr lang="en-US" sz="4000" dirty="0"/>
            </a:br>
            <a:endParaRPr lang="en-US" sz="4000" dirty="0"/>
          </a:p>
        </p:txBody>
      </p:sp>
    </p:spTree>
    <p:extLst>
      <p:ext uri="{BB962C8B-B14F-4D97-AF65-F5344CB8AC3E}">
        <p14:creationId xmlns:p14="http://schemas.microsoft.com/office/powerpoint/2010/main" val="3837219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Autofit/>
          </a:bodyPr>
          <a:lstStyle/>
          <a:p>
            <a:r>
              <a:rPr lang="en-US" sz="3600" b="1" dirty="0" smtClean="0"/>
              <a:t>In Summary, </a:t>
            </a:r>
            <a:br>
              <a:rPr lang="en-US" sz="3600" b="1" dirty="0" smtClean="0"/>
            </a:br>
            <a:r>
              <a:rPr lang="en-US" sz="3600" b="1" dirty="0" smtClean="0"/>
              <a:t>the ACE Study indicates…</a:t>
            </a:r>
            <a:endParaRPr lang="en-US" sz="3600" b="1" dirty="0"/>
          </a:p>
        </p:txBody>
      </p:sp>
      <p:sp>
        <p:nvSpPr>
          <p:cNvPr id="3" name="Content Placeholder 2"/>
          <p:cNvSpPr>
            <a:spLocks noGrp="1"/>
          </p:cNvSpPr>
          <p:nvPr>
            <p:ph idx="1"/>
          </p:nvPr>
        </p:nvSpPr>
        <p:spPr>
          <a:xfrm>
            <a:off x="304800" y="2362200"/>
            <a:ext cx="8229600" cy="3352800"/>
          </a:xfrm>
        </p:spPr>
        <p:txBody>
          <a:bodyPr>
            <a:normAutofit fontScale="62500" lnSpcReduction="20000"/>
          </a:bodyPr>
          <a:lstStyle/>
          <a:p>
            <a:pPr>
              <a:buNone/>
            </a:pPr>
            <a:r>
              <a:rPr lang="en-US" dirty="0" smtClean="0"/>
              <a:t>	</a:t>
            </a:r>
            <a:r>
              <a:rPr lang="en-US" sz="4100" dirty="0" smtClean="0"/>
              <a:t>Adverse childhood experiences are the most basic and long lasting determinants of health risk behaviors, mental illness, social malfunction, disease, disability, death, and healthcare costs.</a:t>
            </a:r>
          </a:p>
          <a:p>
            <a:endParaRPr lang="en-US" sz="4200"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sz="800" dirty="0" smtClean="0"/>
          </a:p>
          <a:p>
            <a:pPr algn="r">
              <a:buNone/>
            </a:pPr>
            <a:r>
              <a:rPr lang="en-US" sz="1600" dirty="0" smtClean="0"/>
              <a:t>Anda, Robert F. M.D., &amp; Felitti, Vincent J. M.D. (July 2011). </a:t>
            </a:r>
            <a:r>
              <a:rPr lang="en-US" sz="1600" i="1" dirty="0" smtClean="0"/>
              <a:t>Adverse Childhood Experiences and their Relationship to Adult Well-being and Disease: </a:t>
            </a:r>
          </a:p>
          <a:p>
            <a:pPr algn="r">
              <a:buNone/>
            </a:pPr>
            <a:r>
              <a:rPr lang="en-US" sz="1600" i="1" dirty="0" smtClean="0"/>
              <a:t>Turning Gold into Lead. </a:t>
            </a:r>
            <a:endParaRPr lang="en-US" sz="800" dirty="0" smtClean="0"/>
          </a:p>
          <a:p>
            <a:pPr>
              <a:buNone/>
            </a:pPr>
            <a:endParaRPr lang="en-US" sz="800" dirty="0"/>
          </a:p>
        </p:txBody>
      </p:sp>
    </p:spTree>
    <p:extLst>
      <p:ext uri="{BB962C8B-B14F-4D97-AF65-F5344CB8AC3E}">
        <p14:creationId xmlns:p14="http://schemas.microsoft.com/office/powerpoint/2010/main" val="30645883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914400" y="1395413"/>
            <a:ext cx="7010400" cy="2109787"/>
          </a:xfrm>
        </p:spPr>
        <p:txBody>
          <a:bodyPr>
            <a:normAutofit/>
          </a:bodyPr>
          <a:lstStyle/>
          <a:p>
            <a:r>
              <a:rPr lang="en-US" sz="5400" dirty="0" smtClean="0">
                <a:solidFill>
                  <a:schemeClr val="bg1"/>
                </a:solidFill>
              </a:rPr>
              <a:t>What does this look like in the clinical setting?</a:t>
            </a:r>
            <a:endParaRPr lang="en-US" sz="5400" dirty="0">
              <a:solidFill>
                <a:schemeClr val="bg1"/>
              </a:solidFill>
            </a:endParaRPr>
          </a:p>
        </p:txBody>
      </p:sp>
    </p:spTree>
    <p:extLst>
      <p:ext uri="{BB962C8B-B14F-4D97-AF65-F5344CB8AC3E}">
        <p14:creationId xmlns:p14="http://schemas.microsoft.com/office/powerpoint/2010/main" val="2831295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14400" y="1013072"/>
            <a:ext cx="7772400" cy="1143000"/>
          </a:xfrm>
        </p:spPr>
        <p:txBody>
          <a:bodyPr/>
          <a:lstStyle/>
          <a:p>
            <a:pPr eaLnBrk="1" hangingPunct="1">
              <a:defRPr/>
            </a:pPr>
            <a:r>
              <a:rPr lang="en-US" sz="4000" b="1" dirty="0" smtClean="0"/>
              <a:t>Utilization of Medical Services</a:t>
            </a:r>
          </a:p>
        </p:txBody>
      </p:sp>
      <p:sp>
        <p:nvSpPr>
          <p:cNvPr id="49155" name="Rectangle 3"/>
          <p:cNvSpPr>
            <a:spLocks noGrp="1" noChangeArrowheads="1"/>
          </p:cNvSpPr>
          <p:nvPr>
            <p:ph type="body" idx="1"/>
          </p:nvPr>
        </p:nvSpPr>
        <p:spPr>
          <a:xfrm>
            <a:off x="914400" y="2590800"/>
            <a:ext cx="7162800" cy="2286000"/>
          </a:xfrm>
        </p:spPr>
        <p:txBody>
          <a:bodyPr>
            <a:normAutofit/>
          </a:bodyPr>
          <a:lstStyle/>
          <a:p>
            <a:pPr marL="0" indent="0" eaLnBrk="1" hangingPunct="1">
              <a:buNone/>
            </a:pPr>
            <a:r>
              <a:rPr lang="en-US" sz="3200" dirty="0" smtClean="0"/>
              <a:t>Survivors have higher utilization of medical services and report a greater number of physical health problems</a:t>
            </a:r>
          </a:p>
        </p:txBody>
      </p:sp>
      <p:sp>
        <p:nvSpPr>
          <p:cNvPr id="49156" name="Text Box 5"/>
          <p:cNvSpPr txBox="1">
            <a:spLocks noChangeArrowheads="1"/>
          </p:cNvSpPr>
          <p:nvPr/>
        </p:nvSpPr>
        <p:spPr bwMode="auto">
          <a:xfrm>
            <a:off x="2087563" y="5768975"/>
            <a:ext cx="6296025" cy="825500"/>
          </a:xfrm>
          <a:prstGeom prst="rect">
            <a:avLst/>
          </a:prstGeom>
          <a:noFill/>
          <a:ln w="12700">
            <a:noFill/>
            <a:miter lim="800000"/>
            <a:headEnd type="none" w="sm" len="sm"/>
            <a:tailEnd type="none" w="sm" len="sm"/>
          </a:ln>
        </p:spPr>
        <p:txBody>
          <a:bodyPr wrap="none">
            <a:spAutoFit/>
          </a:bodyPr>
          <a:lstStyle/>
          <a:p>
            <a:r>
              <a:rPr lang="en-US" sz="1600" dirty="0"/>
              <a:t>Sources:  </a:t>
            </a:r>
            <a:r>
              <a:rPr lang="en-US" sz="1600" dirty="0" err="1"/>
              <a:t>Kartha</a:t>
            </a:r>
            <a:r>
              <a:rPr lang="en-US" sz="1600" dirty="0"/>
              <a:t> et al., 2008; </a:t>
            </a:r>
            <a:r>
              <a:rPr lang="en-US" sz="1600" dirty="0" err="1"/>
              <a:t>Lesserman</a:t>
            </a:r>
            <a:r>
              <a:rPr lang="en-US" sz="1600" dirty="0"/>
              <a:t>, et al., 2006;  </a:t>
            </a:r>
          </a:p>
          <a:p>
            <a:r>
              <a:rPr lang="en-US" sz="1600" dirty="0"/>
              <a:t>Letourneau, Holmes, &amp; </a:t>
            </a:r>
            <a:r>
              <a:rPr lang="en-US" sz="1600" dirty="0" err="1"/>
              <a:t>Chasendunn</a:t>
            </a:r>
            <a:r>
              <a:rPr lang="en-US" sz="1600" dirty="0"/>
              <a:t>-Roark, 1999; </a:t>
            </a:r>
            <a:r>
              <a:rPr lang="en-US" sz="1600" dirty="0" err="1"/>
              <a:t>Nicolaidis</a:t>
            </a:r>
            <a:r>
              <a:rPr lang="en-US" sz="1600" dirty="0"/>
              <a:t>, et al., 2004; </a:t>
            </a:r>
          </a:p>
          <a:p>
            <a:r>
              <a:rPr lang="en-US" sz="1600" dirty="0"/>
              <a:t>Sadler, et al, 2000; </a:t>
            </a:r>
            <a:r>
              <a:rPr lang="en-US" sz="1600" dirty="0" err="1"/>
              <a:t>Sledjeski</a:t>
            </a:r>
            <a:r>
              <a:rPr lang="en-US" sz="1600" dirty="0"/>
              <a:t>, </a:t>
            </a:r>
            <a:r>
              <a:rPr lang="en-US" sz="1600" dirty="0" err="1"/>
              <a:t>Speisman</a:t>
            </a:r>
            <a:r>
              <a:rPr lang="en-US" sz="1600" dirty="0"/>
              <a:t> &amp; </a:t>
            </a:r>
            <a:r>
              <a:rPr lang="en-US" sz="1600" dirty="0" err="1"/>
              <a:t>Dierker</a:t>
            </a:r>
            <a:r>
              <a:rPr lang="en-US" sz="1600" dirty="0"/>
              <a:t> (2008)</a:t>
            </a:r>
          </a:p>
        </p:txBody>
      </p:sp>
    </p:spTree>
    <p:extLst>
      <p:ext uri="{BB962C8B-B14F-4D97-AF65-F5344CB8AC3E}">
        <p14:creationId xmlns:p14="http://schemas.microsoft.com/office/powerpoint/2010/main" val="367146569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sz="4000" b="1" dirty="0" smtClean="0"/>
              <a:t>Utilization of Preventive Care</a:t>
            </a:r>
          </a:p>
        </p:txBody>
      </p:sp>
      <p:sp>
        <p:nvSpPr>
          <p:cNvPr id="50179" name="Rectangle 3"/>
          <p:cNvSpPr>
            <a:spLocks noGrp="1" noChangeArrowheads="1"/>
          </p:cNvSpPr>
          <p:nvPr>
            <p:ph type="body" idx="1"/>
          </p:nvPr>
        </p:nvSpPr>
        <p:spPr>
          <a:xfrm>
            <a:off x="647700" y="2438400"/>
            <a:ext cx="7772400" cy="3949700"/>
          </a:xfrm>
        </p:spPr>
        <p:txBody>
          <a:bodyPr/>
          <a:lstStyle/>
          <a:p>
            <a:pPr eaLnBrk="1" hangingPunct="1">
              <a:buFont typeface="Wingdings" pitchFamily="2" charset="2"/>
              <a:buNone/>
            </a:pPr>
            <a:r>
              <a:rPr lang="en-US" dirty="0" smtClean="0"/>
              <a:t>Trauma survivors are less likely: </a:t>
            </a:r>
          </a:p>
          <a:p>
            <a:pPr eaLnBrk="1" hangingPunct="1"/>
            <a:r>
              <a:rPr lang="en-US" dirty="0" smtClean="0"/>
              <a:t>To obtain regular mammograms</a:t>
            </a:r>
          </a:p>
          <a:p>
            <a:pPr eaLnBrk="1" hangingPunct="1"/>
            <a:r>
              <a:rPr lang="en-US" dirty="0" smtClean="0"/>
              <a:t>To obtain regular cervical cancer screenings </a:t>
            </a:r>
          </a:p>
          <a:p>
            <a:pPr eaLnBrk="1" hangingPunct="1"/>
            <a:r>
              <a:rPr lang="en-US" dirty="0" smtClean="0"/>
              <a:t>To attend regular dental appointments</a:t>
            </a:r>
          </a:p>
        </p:txBody>
      </p:sp>
      <p:sp>
        <p:nvSpPr>
          <p:cNvPr id="50180" name="Text Box 4"/>
          <p:cNvSpPr txBox="1">
            <a:spLocks noChangeArrowheads="1"/>
          </p:cNvSpPr>
          <p:nvPr/>
        </p:nvSpPr>
        <p:spPr bwMode="auto">
          <a:xfrm>
            <a:off x="971550" y="5805488"/>
            <a:ext cx="7113588" cy="581025"/>
          </a:xfrm>
          <a:prstGeom prst="rect">
            <a:avLst/>
          </a:prstGeom>
          <a:noFill/>
          <a:ln w="12700">
            <a:noFill/>
            <a:miter lim="800000"/>
            <a:headEnd type="none" w="sm" len="sm"/>
            <a:tailEnd type="none" w="sm" len="sm"/>
          </a:ln>
        </p:spPr>
        <p:txBody>
          <a:bodyPr>
            <a:spAutoFit/>
          </a:bodyPr>
          <a:lstStyle/>
          <a:p>
            <a:r>
              <a:rPr lang="en-US" sz="1600"/>
              <a:t>Sources: Farley, Golding, &amp; Minkoff (2002); Farley, Minkoff, &amp; Barkan (2001); Farley &amp; Patsalides (2001)  </a:t>
            </a:r>
          </a:p>
        </p:txBody>
      </p:sp>
    </p:spTree>
    <p:extLst>
      <p:ext uri="{BB962C8B-B14F-4D97-AF65-F5344CB8AC3E}">
        <p14:creationId xmlns:p14="http://schemas.microsoft.com/office/powerpoint/2010/main" val="255036134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85800" y="609600"/>
            <a:ext cx="8080375" cy="1066800"/>
          </a:xfrm>
        </p:spPr>
        <p:txBody>
          <a:bodyPr>
            <a:normAutofit/>
          </a:bodyPr>
          <a:lstStyle/>
          <a:p>
            <a:pPr algn="ctr" eaLnBrk="1" hangingPunct="1">
              <a:defRPr/>
            </a:pPr>
            <a:r>
              <a:rPr lang="en-US" sz="3400" b="1" dirty="0" smtClean="0"/>
              <a:t>Secondary Victimization</a:t>
            </a:r>
          </a:p>
        </p:txBody>
      </p:sp>
      <p:sp>
        <p:nvSpPr>
          <p:cNvPr id="54275" name="Rectangle 3"/>
          <p:cNvSpPr>
            <a:spLocks noGrp="1" noChangeArrowheads="1"/>
          </p:cNvSpPr>
          <p:nvPr>
            <p:ph idx="1"/>
          </p:nvPr>
        </p:nvSpPr>
        <p:spPr>
          <a:xfrm>
            <a:off x="457200" y="2133600"/>
            <a:ext cx="7772400" cy="3535362"/>
          </a:xfrm>
        </p:spPr>
        <p:txBody>
          <a:bodyPr/>
          <a:lstStyle/>
          <a:p>
            <a:pPr eaLnBrk="1" hangingPunct="1"/>
            <a:r>
              <a:rPr lang="en-US" dirty="0" smtClean="0"/>
              <a:t>Also known as the “Second Rape” or “</a:t>
            </a:r>
            <a:r>
              <a:rPr lang="en-US" dirty="0" err="1" smtClean="0"/>
              <a:t>Retraumatization</a:t>
            </a:r>
            <a:r>
              <a:rPr lang="en-US" dirty="0" smtClean="0"/>
              <a:t>”</a:t>
            </a:r>
          </a:p>
          <a:p>
            <a:pPr eaLnBrk="1" hangingPunct="1"/>
            <a:r>
              <a:rPr lang="en-US" dirty="0"/>
              <a:t>V</a:t>
            </a:r>
            <a:r>
              <a:rPr lang="en-US" dirty="0" smtClean="0"/>
              <a:t>ictimization which occurs, not as a direct result of the criminal act, but through the response of institutions and individuals to the victim</a:t>
            </a:r>
          </a:p>
        </p:txBody>
      </p:sp>
      <p:sp>
        <p:nvSpPr>
          <p:cNvPr id="54276" name="Text Box 4"/>
          <p:cNvSpPr txBox="1">
            <a:spLocks noChangeArrowheads="1"/>
          </p:cNvSpPr>
          <p:nvPr/>
        </p:nvSpPr>
        <p:spPr bwMode="auto">
          <a:xfrm>
            <a:off x="3052762" y="5105400"/>
            <a:ext cx="6091238" cy="581025"/>
          </a:xfrm>
          <a:prstGeom prst="rect">
            <a:avLst/>
          </a:prstGeom>
          <a:noFill/>
          <a:ln w="12700">
            <a:noFill/>
            <a:miter lim="800000"/>
            <a:headEnd type="none" w="sm" len="sm"/>
            <a:tailEnd type="none" w="sm" len="sm"/>
          </a:ln>
        </p:spPr>
        <p:txBody>
          <a:bodyPr wrap="square">
            <a:spAutoFit/>
          </a:bodyPr>
          <a:lstStyle/>
          <a:p>
            <a:r>
              <a:rPr lang="en-US" sz="1600" dirty="0"/>
              <a:t>Sources:  Campbell &amp; Wasco (2005); Campbell &amp; Raja (2005); Campbell, Wasco, Ahrens, et.al,  (2001) </a:t>
            </a:r>
          </a:p>
        </p:txBody>
      </p:sp>
    </p:spTree>
    <p:extLst>
      <p:ext uri="{BB962C8B-B14F-4D97-AF65-F5344CB8AC3E}">
        <p14:creationId xmlns:p14="http://schemas.microsoft.com/office/powerpoint/2010/main" val="190722245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sz="4000" b="1" dirty="0" smtClean="0">
                <a:effectLst/>
              </a:rPr>
              <a:t>The Results of Secondary Victimization</a:t>
            </a:r>
          </a:p>
        </p:txBody>
      </p:sp>
      <p:sp>
        <p:nvSpPr>
          <p:cNvPr id="56323" name="Rectangle 3"/>
          <p:cNvSpPr>
            <a:spLocks noGrp="1" noChangeArrowheads="1"/>
          </p:cNvSpPr>
          <p:nvPr>
            <p:ph type="body" idx="1"/>
          </p:nvPr>
        </p:nvSpPr>
        <p:spPr>
          <a:xfrm>
            <a:off x="684213" y="2286000"/>
            <a:ext cx="7772400" cy="3771900"/>
          </a:xfrm>
        </p:spPr>
        <p:txBody>
          <a:bodyPr/>
          <a:lstStyle/>
          <a:p>
            <a:pPr eaLnBrk="1" hangingPunct="1">
              <a:buFont typeface="Wingdings" pitchFamily="2" charset="2"/>
              <a:buNone/>
            </a:pPr>
            <a:endParaRPr lang="en-US" dirty="0" smtClean="0"/>
          </a:p>
          <a:p>
            <a:pPr eaLnBrk="1" hangingPunct="1">
              <a:buFont typeface="Wingdings" panose="05000000000000000000" pitchFamily="2" charset="2"/>
              <a:buChar char="§"/>
            </a:pPr>
            <a:r>
              <a:rPr lang="en-US" dirty="0" smtClean="0"/>
              <a:t>Actually </a:t>
            </a:r>
            <a:r>
              <a:rPr lang="en-US" b="1" i="1" dirty="0" smtClean="0"/>
              <a:t>increases</a:t>
            </a:r>
            <a:r>
              <a:rPr lang="en-US" dirty="0" smtClean="0"/>
              <a:t> symptoms</a:t>
            </a:r>
          </a:p>
          <a:p>
            <a:pPr eaLnBrk="1" hangingPunct="1">
              <a:buFont typeface="Wingdings" panose="05000000000000000000" pitchFamily="2" charset="2"/>
              <a:buChar char="§"/>
            </a:pPr>
            <a:r>
              <a:rPr lang="en-US" dirty="0" smtClean="0"/>
              <a:t>Keeps patients/clients from seeking or benefitting fully from the care they need</a:t>
            </a:r>
          </a:p>
        </p:txBody>
      </p:sp>
      <p:sp>
        <p:nvSpPr>
          <p:cNvPr id="56324" name="Text Box 4"/>
          <p:cNvSpPr txBox="1">
            <a:spLocks noChangeArrowheads="1"/>
          </p:cNvSpPr>
          <p:nvPr/>
        </p:nvSpPr>
        <p:spPr bwMode="auto">
          <a:xfrm>
            <a:off x="1619250" y="6021388"/>
            <a:ext cx="6624638" cy="581025"/>
          </a:xfrm>
          <a:prstGeom prst="rect">
            <a:avLst/>
          </a:prstGeom>
          <a:noFill/>
          <a:ln w="12700">
            <a:noFill/>
            <a:miter lim="800000"/>
            <a:headEnd type="none" w="sm" len="sm"/>
            <a:tailEnd type="none" w="sm" len="sm"/>
          </a:ln>
        </p:spPr>
        <p:txBody>
          <a:bodyPr>
            <a:spAutoFit/>
          </a:bodyPr>
          <a:lstStyle/>
          <a:p>
            <a:r>
              <a:rPr lang="en-US" sz="1600"/>
              <a:t>Sources:  Campbell &amp; Wasco (2005); Campbell &amp; Raja (2005); Campbell, Wasco, Ahrens, et.al,  (2001); Ullman &amp; Filipas, 2001 </a:t>
            </a:r>
          </a:p>
        </p:txBody>
      </p:sp>
    </p:spTree>
    <p:extLst>
      <p:ext uri="{BB962C8B-B14F-4D97-AF65-F5344CB8AC3E}">
        <p14:creationId xmlns:p14="http://schemas.microsoft.com/office/powerpoint/2010/main" val="375064854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3072"/>
            <a:ext cx="8229600" cy="739528"/>
          </a:xfrm>
        </p:spPr>
        <p:txBody>
          <a:bodyPr>
            <a:normAutofit/>
          </a:bodyPr>
          <a:lstStyle/>
          <a:p>
            <a:pPr algn="ctr"/>
            <a:r>
              <a:rPr lang="en-US" sz="3600" dirty="0"/>
              <a:t>Specific Examples</a:t>
            </a:r>
          </a:p>
        </p:txBody>
      </p:sp>
      <p:sp>
        <p:nvSpPr>
          <p:cNvPr id="3" name="Content Placeholder 2"/>
          <p:cNvSpPr>
            <a:spLocks noGrp="1"/>
          </p:cNvSpPr>
          <p:nvPr>
            <p:ph idx="1"/>
          </p:nvPr>
        </p:nvSpPr>
        <p:spPr>
          <a:xfrm>
            <a:off x="1219200" y="1905000"/>
            <a:ext cx="6019800" cy="3792482"/>
          </a:xfrm>
        </p:spPr>
        <p:txBody>
          <a:bodyPr/>
          <a:lstStyle/>
          <a:p>
            <a:pPr>
              <a:buFont typeface="Wingdings" panose="05000000000000000000" pitchFamily="2" charset="2"/>
              <a:buChar char="§"/>
            </a:pPr>
            <a:r>
              <a:rPr lang="en-US" sz="2000" dirty="0"/>
              <a:t>Physical </a:t>
            </a:r>
            <a:r>
              <a:rPr lang="en-US" sz="2000" dirty="0" smtClean="0"/>
              <a:t>Exams</a:t>
            </a:r>
          </a:p>
          <a:p>
            <a:pPr>
              <a:buFont typeface="Wingdings" panose="05000000000000000000" pitchFamily="2" charset="2"/>
              <a:buChar char="§"/>
            </a:pPr>
            <a:r>
              <a:rPr lang="en-US" sz="2000" dirty="0" smtClean="0"/>
              <a:t>OB/</a:t>
            </a:r>
            <a:r>
              <a:rPr lang="en-US" sz="2000" dirty="0" err="1" smtClean="0"/>
              <a:t>Gyn</a:t>
            </a:r>
            <a:endParaRPr lang="en-US" sz="2000" dirty="0" smtClean="0"/>
          </a:p>
          <a:p>
            <a:pPr>
              <a:buFont typeface="Wingdings" panose="05000000000000000000" pitchFamily="2" charset="2"/>
              <a:buChar char="§"/>
            </a:pPr>
            <a:r>
              <a:rPr lang="en-US" sz="2000" dirty="0" smtClean="0"/>
              <a:t>Sleep clinics</a:t>
            </a:r>
          </a:p>
          <a:p>
            <a:pPr>
              <a:buFont typeface="Wingdings" panose="05000000000000000000" pitchFamily="2" charset="2"/>
              <a:buChar char="§"/>
            </a:pPr>
            <a:r>
              <a:rPr lang="en-US" sz="2000" dirty="0" smtClean="0"/>
              <a:t>Ophthalmology</a:t>
            </a:r>
          </a:p>
          <a:p>
            <a:pPr>
              <a:buFont typeface="Wingdings" panose="05000000000000000000" pitchFamily="2" charset="2"/>
              <a:buChar char="§"/>
            </a:pPr>
            <a:r>
              <a:rPr lang="en-US" sz="2000" dirty="0"/>
              <a:t>ER </a:t>
            </a:r>
            <a:r>
              <a:rPr lang="en-US" sz="2000" dirty="0" smtClean="0"/>
              <a:t>visits</a:t>
            </a:r>
          </a:p>
          <a:p>
            <a:pPr>
              <a:buFont typeface="Wingdings" panose="05000000000000000000" pitchFamily="2" charset="2"/>
              <a:buChar char="§"/>
            </a:pPr>
            <a:r>
              <a:rPr lang="en-US" sz="2000" dirty="0"/>
              <a:t>A Surgical Procedure </a:t>
            </a:r>
          </a:p>
          <a:p>
            <a:pPr lvl="1">
              <a:buFont typeface="Wingdings" panose="05000000000000000000" pitchFamily="2" charset="2"/>
              <a:buChar char="§"/>
            </a:pPr>
            <a:r>
              <a:rPr lang="en-US" sz="2000" dirty="0"/>
              <a:t>Feeling out of control during </a:t>
            </a:r>
            <a:r>
              <a:rPr lang="en-US" sz="2000" dirty="0" smtClean="0"/>
              <a:t>sedation</a:t>
            </a:r>
          </a:p>
          <a:p>
            <a:pPr lvl="1">
              <a:buFont typeface="Wingdings" panose="05000000000000000000" pitchFamily="2" charset="2"/>
              <a:buChar char="§"/>
            </a:pPr>
            <a:r>
              <a:rPr lang="en-US" sz="2000" dirty="0" smtClean="0"/>
              <a:t>Strangers present while unconscious</a:t>
            </a:r>
          </a:p>
          <a:p>
            <a:pPr marL="457200" lvl="1" indent="0">
              <a:buNone/>
            </a:pPr>
            <a:endParaRPr lang="en-US" sz="2000" dirty="0"/>
          </a:p>
          <a:p>
            <a:endParaRPr lang="en-US" dirty="0" smtClean="0"/>
          </a:p>
          <a:p>
            <a:endParaRPr lang="en-US" dirty="0" smtClean="0"/>
          </a:p>
          <a:p>
            <a:endParaRPr lang="en-US" dirty="0"/>
          </a:p>
        </p:txBody>
      </p:sp>
    </p:spTree>
    <p:extLst>
      <p:ext uri="{BB962C8B-B14F-4D97-AF65-F5344CB8AC3E}">
        <p14:creationId xmlns:p14="http://schemas.microsoft.com/office/powerpoint/2010/main" val="8787249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13072"/>
            <a:ext cx="8610600" cy="1044328"/>
          </a:xfrm>
        </p:spPr>
        <p:txBody>
          <a:bodyPr>
            <a:normAutofit/>
          </a:bodyPr>
          <a:lstStyle/>
          <a:p>
            <a:r>
              <a:rPr lang="en-US" sz="3600" dirty="0"/>
              <a:t>What </a:t>
            </a:r>
            <a:r>
              <a:rPr lang="en-US" sz="3600" dirty="0" smtClean="0"/>
              <a:t>Helps to Create Favorable Outcomes?</a:t>
            </a:r>
            <a:endParaRPr lang="en-US" sz="3600" dirty="0"/>
          </a:p>
        </p:txBody>
      </p:sp>
      <p:sp>
        <p:nvSpPr>
          <p:cNvPr id="3" name="Content Placeholder 2"/>
          <p:cNvSpPr>
            <a:spLocks noGrp="1"/>
          </p:cNvSpPr>
          <p:nvPr>
            <p:ph idx="1"/>
          </p:nvPr>
        </p:nvSpPr>
        <p:spPr>
          <a:xfrm>
            <a:off x="2362200" y="2325884"/>
            <a:ext cx="6324600" cy="3371598"/>
          </a:xfrm>
        </p:spPr>
        <p:txBody>
          <a:bodyPr>
            <a:normAutofit/>
          </a:bodyPr>
          <a:lstStyle/>
          <a:p>
            <a:r>
              <a:rPr lang="en-US" dirty="0"/>
              <a:t>No prior trauma history</a:t>
            </a:r>
          </a:p>
          <a:p>
            <a:r>
              <a:rPr lang="en-US" dirty="0" smtClean="0"/>
              <a:t>Resiliency</a:t>
            </a:r>
          </a:p>
          <a:p>
            <a:pPr lvl="1"/>
            <a:r>
              <a:rPr lang="en-US" dirty="0"/>
              <a:t>Social support</a:t>
            </a:r>
          </a:p>
          <a:p>
            <a:pPr lvl="1"/>
            <a:r>
              <a:rPr lang="en-US" dirty="0"/>
              <a:t>A sense of life purpose</a:t>
            </a:r>
          </a:p>
          <a:p>
            <a:pPr lvl="1"/>
            <a:r>
              <a:rPr lang="en-US" dirty="0"/>
              <a:t>A feeling of mastery</a:t>
            </a:r>
          </a:p>
          <a:p>
            <a:pPr lvl="1"/>
            <a:r>
              <a:rPr lang="en-US" dirty="0"/>
              <a:t>Religious coping</a:t>
            </a:r>
          </a:p>
          <a:p>
            <a:r>
              <a:rPr lang="en-US" dirty="0" smtClean="0"/>
              <a:t>Trauma-informed care and services</a:t>
            </a:r>
          </a:p>
          <a:p>
            <a:pPr lvl="1"/>
            <a:endParaRPr lang="en-US" dirty="0"/>
          </a:p>
        </p:txBody>
      </p:sp>
    </p:spTree>
    <p:extLst>
      <p:ext uri="{BB962C8B-B14F-4D97-AF65-F5344CB8AC3E}">
        <p14:creationId xmlns:p14="http://schemas.microsoft.com/office/powerpoint/2010/main" val="2938046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533400" y="685800"/>
            <a:ext cx="8229600" cy="1447800"/>
          </a:xfrm>
        </p:spPr>
        <p:txBody>
          <a:bodyPr>
            <a:normAutofit/>
          </a:bodyPr>
          <a:lstStyle/>
          <a:p>
            <a:pPr algn="ctr" eaLnBrk="1" hangingPunct="1">
              <a:defRPr/>
            </a:pPr>
            <a:r>
              <a:rPr lang="en-US" sz="5400" b="1" dirty="0" smtClean="0"/>
              <a:t>Trauma-Informed Care</a:t>
            </a:r>
          </a:p>
        </p:txBody>
      </p:sp>
      <p:sp>
        <p:nvSpPr>
          <p:cNvPr id="62467" name="Rectangle 3"/>
          <p:cNvSpPr>
            <a:spLocks noGrp="1" noChangeArrowheads="1"/>
          </p:cNvSpPr>
          <p:nvPr>
            <p:ph idx="1"/>
          </p:nvPr>
        </p:nvSpPr>
        <p:spPr>
          <a:xfrm>
            <a:off x="1143000" y="2590800"/>
            <a:ext cx="7315200" cy="3813175"/>
          </a:xfrm>
        </p:spPr>
        <p:txBody>
          <a:bodyPr>
            <a:normAutofit/>
          </a:bodyPr>
          <a:lstStyle/>
          <a:p>
            <a:pPr marL="0" indent="0" eaLnBrk="1" hangingPunct="1">
              <a:buNone/>
            </a:pPr>
            <a:r>
              <a:rPr lang="en-US" sz="4400" dirty="0" smtClean="0"/>
              <a:t>Words, actions, and policies have the ability to hurt or heal</a:t>
            </a:r>
          </a:p>
        </p:txBody>
      </p:sp>
    </p:spTree>
    <p:extLst>
      <p:ext uri="{BB962C8B-B14F-4D97-AF65-F5344CB8AC3E}">
        <p14:creationId xmlns:p14="http://schemas.microsoft.com/office/powerpoint/2010/main" val="5919543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13072"/>
            <a:ext cx="8229600" cy="1425328"/>
          </a:xfrm>
        </p:spPr>
        <p:txBody>
          <a:bodyPr>
            <a:noAutofit/>
          </a:bodyPr>
          <a:lstStyle/>
          <a:p>
            <a:pPr algn="ctr"/>
            <a:r>
              <a:rPr lang="en-US" sz="4000" dirty="0" smtClean="0"/>
              <a:t>SAMHSA’s Definition of Trauma</a:t>
            </a:r>
            <a:br>
              <a:rPr lang="en-US" sz="4000" dirty="0" smtClean="0"/>
            </a:br>
            <a:r>
              <a:rPr lang="en-US" sz="4000" dirty="0" smtClean="0"/>
              <a:t>The 3 E’s</a:t>
            </a:r>
            <a:endParaRPr lang="en-US" sz="4000" dirty="0"/>
          </a:p>
        </p:txBody>
      </p:sp>
      <p:sp>
        <p:nvSpPr>
          <p:cNvPr id="6" name="Content Placeholder 5"/>
          <p:cNvSpPr>
            <a:spLocks noGrp="1"/>
          </p:cNvSpPr>
          <p:nvPr>
            <p:ph idx="1"/>
          </p:nvPr>
        </p:nvSpPr>
        <p:spPr>
          <a:xfrm>
            <a:off x="2895600" y="2667000"/>
            <a:ext cx="3505200" cy="2914398"/>
          </a:xfrm>
        </p:spPr>
        <p:txBody>
          <a:bodyPr/>
          <a:lstStyle/>
          <a:p>
            <a:pPr>
              <a:buFont typeface="Wingdings" panose="05000000000000000000" pitchFamily="2" charset="2"/>
              <a:buChar char="§"/>
            </a:pPr>
            <a:r>
              <a:rPr lang="en-US" sz="4400" dirty="0" smtClean="0"/>
              <a:t>Event</a:t>
            </a:r>
          </a:p>
          <a:p>
            <a:pPr>
              <a:buFont typeface="Wingdings" panose="05000000000000000000" pitchFamily="2" charset="2"/>
              <a:buChar char="§"/>
            </a:pPr>
            <a:r>
              <a:rPr lang="en-US" sz="4400" dirty="0" smtClean="0"/>
              <a:t>Experience</a:t>
            </a:r>
          </a:p>
          <a:p>
            <a:pPr>
              <a:buFont typeface="Wingdings" panose="05000000000000000000" pitchFamily="2" charset="2"/>
              <a:buChar char="§"/>
            </a:pPr>
            <a:r>
              <a:rPr lang="en-US" sz="4400" dirty="0" smtClean="0"/>
              <a:t>Effect</a:t>
            </a:r>
          </a:p>
          <a:p>
            <a:pPr marL="0" indent="0">
              <a:buNone/>
            </a:pPr>
            <a:endParaRPr lang="en-US" dirty="0"/>
          </a:p>
        </p:txBody>
      </p:sp>
    </p:spTree>
    <p:extLst>
      <p:ext uri="{BB962C8B-B14F-4D97-AF65-F5344CB8AC3E}">
        <p14:creationId xmlns:p14="http://schemas.microsoft.com/office/powerpoint/2010/main" val="22649243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5"/>
          <p:cNvSpPr>
            <a:spLocks noGrp="1" noChangeArrowheads="1"/>
          </p:cNvSpPr>
          <p:nvPr>
            <p:ph type="title"/>
          </p:nvPr>
        </p:nvSpPr>
        <p:spPr>
          <a:xfrm>
            <a:off x="838201" y="838200"/>
            <a:ext cx="7010400" cy="628650"/>
          </a:xfrm>
        </p:spPr>
        <p:txBody>
          <a:bodyPr>
            <a:normAutofit/>
          </a:bodyPr>
          <a:lstStyle/>
          <a:p>
            <a:pPr algn="ctr" eaLnBrk="1" hangingPunct="1">
              <a:defRPr/>
            </a:pPr>
            <a:r>
              <a:rPr lang="en-US" sz="3400" b="1" dirty="0" smtClean="0"/>
              <a:t>What is Trauma-Informed Care?</a:t>
            </a:r>
          </a:p>
        </p:txBody>
      </p:sp>
      <p:sp>
        <p:nvSpPr>
          <p:cNvPr id="64514" name="Rectangle 2"/>
          <p:cNvSpPr>
            <a:spLocks noGrp="1" noChangeArrowheads="1"/>
          </p:cNvSpPr>
          <p:nvPr>
            <p:ph idx="1"/>
          </p:nvPr>
        </p:nvSpPr>
        <p:spPr>
          <a:xfrm>
            <a:off x="457200" y="2060575"/>
            <a:ext cx="7999413" cy="2487613"/>
          </a:xfrm>
        </p:spPr>
        <p:txBody>
          <a:bodyPr>
            <a:normAutofit lnSpcReduction="10000"/>
          </a:bodyPr>
          <a:lstStyle/>
          <a:p>
            <a:pPr marL="0" indent="0" eaLnBrk="1" hangingPunct="1">
              <a:buNone/>
            </a:pPr>
            <a:r>
              <a:rPr lang="en-US" dirty="0" smtClean="0"/>
              <a:t>Every part of a service, agency or institution from front desk staff, administrators, to care providers is assessed and potentially modified to include a basic understanding of how trauma impacts the life of an individual seeking services and provides services so as to prevent </a:t>
            </a:r>
            <a:r>
              <a:rPr lang="en-US" dirty="0" err="1" smtClean="0"/>
              <a:t>retraumatization</a:t>
            </a:r>
            <a:r>
              <a:rPr lang="en-US" dirty="0" smtClean="0"/>
              <a:t> and optimize opportunity for the individual to benefit from care and services.</a:t>
            </a:r>
          </a:p>
        </p:txBody>
      </p:sp>
    </p:spTree>
    <p:extLst>
      <p:ext uri="{BB962C8B-B14F-4D97-AF65-F5344CB8AC3E}">
        <p14:creationId xmlns:p14="http://schemas.microsoft.com/office/powerpoint/2010/main" val="9673728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685800" y="228600"/>
            <a:ext cx="7315200" cy="1143000"/>
          </a:xfrm>
        </p:spPr>
        <p:txBody>
          <a:bodyPr>
            <a:normAutofit/>
          </a:bodyPr>
          <a:lstStyle/>
          <a:p>
            <a:pPr algn="ctr"/>
            <a:r>
              <a:rPr lang="en-US" sz="3400" dirty="0"/>
              <a:t>Trauma-informed Services</a:t>
            </a:r>
          </a:p>
        </p:txBody>
      </p:sp>
      <p:sp>
        <p:nvSpPr>
          <p:cNvPr id="368643" name="Rectangle 3"/>
          <p:cNvSpPr>
            <a:spLocks noGrp="1" noChangeArrowheads="1"/>
          </p:cNvSpPr>
          <p:nvPr>
            <p:ph idx="1"/>
          </p:nvPr>
        </p:nvSpPr>
        <p:spPr>
          <a:xfrm>
            <a:off x="0" y="1676400"/>
            <a:ext cx="8458200" cy="4724400"/>
          </a:xfrm>
        </p:spPr>
        <p:txBody>
          <a:bodyPr>
            <a:normAutofit fontScale="85000" lnSpcReduction="20000"/>
          </a:bodyPr>
          <a:lstStyle/>
          <a:p>
            <a:pPr marL="914400" indent="-573088" defTabSz="865188">
              <a:lnSpc>
                <a:spcPct val="90000"/>
              </a:lnSpc>
              <a:spcAft>
                <a:spcPct val="25000"/>
              </a:spcAft>
              <a:buClr>
                <a:srgbClr val="FFFF66"/>
              </a:buClr>
              <a:buSzTx/>
              <a:buFontTx/>
              <a:buNone/>
            </a:pPr>
            <a:r>
              <a:rPr lang="en-US" sz="2800" b="1" dirty="0"/>
              <a:t>Trauma-informed services</a:t>
            </a:r>
            <a:r>
              <a:rPr lang="en-US" sz="2800" b="1" dirty="0" smtClean="0"/>
              <a:t>:</a:t>
            </a:r>
            <a:endParaRPr lang="en-US" sz="2800" b="1" dirty="0"/>
          </a:p>
          <a:p>
            <a:pPr marL="1712913" lvl="1" indent="-457200" defTabSz="865188">
              <a:lnSpc>
                <a:spcPct val="90000"/>
              </a:lnSpc>
              <a:spcAft>
                <a:spcPct val="10000"/>
              </a:spcAft>
              <a:buSzTx/>
              <a:buFont typeface="Wingdings" panose="05000000000000000000" pitchFamily="2" charset="2"/>
              <a:buChar char="§"/>
            </a:pPr>
            <a:r>
              <a:rPr lang="en-US" sz="2800" dirty="0"/>
              <a:t>Take the trauma into </a:t>
            </a:r>
            <a:r>
              <a:rPr lang="en-US" sz="2800" dirty="0" smtClean="0"/>
              <a:t>account</a:t>
            </a:r>
          </a:p>
          <a:p>
            <a:pPr marL="1712913" lvl="1" indent="-457200" defTabSz="865188">
              <a:lnSpc>
                <a:spcPct val="90000"/>
              </a:lnSpc>
              <a:spcAft>
                <a:spcPct val="10000"/>
              </a:spcAft>
              <a:buSzTx/>
              <a:buFont typeface="Wingdings" panose="05000000000000000000" pitchFamily="2" charset="2"/>
              <a:buChar char="§"/>
            </a:pPr>
            <a:endParaRPr lang="en-US" sz="2800" dirty="0"/>
          </a:p>
          <a:p>
            <a:pPr marL="1712913" lvl="1" indent="-457200" defTabSz="865188">
              <a:lnSpc>
                <a:spcPts val="1900"/>
              </a:lnSpc>
              <a:spcBef>
                <a:spcPct val="10000"/>
              </a:spcBef>
              <a:spcAft>
                <a:spcPct val="5000"/>
              </a:spcAft>
              <a:buSzTx/>
              <a:buFont typeface="Wingdings" panose="05000000000000000000" pitchFamily="2" charset="2"/>
              <a:buChar char="§"/>
            </a:pPr>
            <a:r>
              <a:rPr lang="en-US" sz="2800" dirty="0" smtClean="0"/>
              <a:t>Avoid </a:t>
            </a:r>
            <a:r>
              <a:rPr lang="en-US" sz="2800" dirty="0"/>
              <a:t>triggering trauma reactions and/or </a:t>
            </a:r>
          </a:p>
          <a:p>
            <a:pPr marL="1255713" lvl="1" indent="0" defTabSz="865188">
              <a:lnSpc>
                <a:spcPts val="1900"/>
              </a:lnSpc>
              <a:spcBef>
                <a:spcPct val="10000"/>
              </a:spcBef>
              <a:spcAft>
                <a:spcPct val="5000"/>
              </a:spcAft>
              <a:buSzTx/>
              <a:buNone/>
            </a:pPr>
            <a:r>
              <a:rPr lang="en-US" sz="2800" dirty="0"/>
              <a:t>	</a:t>
            </a:r>
            <a:r>
              <a:rPr lang="en-US" sz="2800" dirty="0" err="1" smtClean="0"/>
              <a:t>retraumatizing</a:t>
            </a:r>
            <a:r>
              <a:rPr lang="en-US" sz="2800" dirty="0" smtClean="0"/>
              <a:t> </a:t>
            </a:r>
            <a:r>
              <a:rPr lang="en-US" sz="2800" dirty="0"/>
              <a:t>the </a:t>
            </a:r>
            <a:r>
              <a:rPr lang="en-US" sz="2800" dirty="0" smtClean="0"/>
              <a:t>individual</a:t>
            </a:r>
          </a:p>
          <a:p>
            <a:pPr marL="1712913" lvl="1" indent="-457200" defTabSz="865188">
              <a:lnSpc>
                <a:spcPts val="1900"/>
              </a:lnSpc>
              <a:spcBef>
                <a:spcPct val="10000"/>
              </a:spcBef>
              <a:spcAft>
                <a:spcPct val="5000"/>
              </a:spcAft>
              <a:buSzTx/>
              <a:buFont typeface="Wingdings" panose="05000000000000000000" pitchFamily="2" charset="2"/>
              <a:buChar char="§"/>
            </a:pPr>
            <a:endParaRPr lang="en-US" sz="2800" dirty="0" smtClean="0"/>
          </a:p>
          <a:p>
            <a:pPr marL="1712913" lvl="1" indent="-457200" defTabSz="865188">
              <a:lnSpc>
                <a:spcPts val="1600"/>
              </a:lnSpc>
              <a:spcBef>
                <a:spcPct val="10000"/>
              </a:spcBef>
              <a:spcAft>
                <a:spcPct val="10000"/>
              </a:spcAft>
              <a:buSzTx/>
              <a:buFont typeface="Wingdings" panose="05000000000000000000" pitchFamily="2" charset="2"/>
              <a:buChar char="§"/>
            </a:pPr>
            <a:r>
              <a:rPr lang="en-US" sz="2800" dirty="0" smtClean="0"/>
              <a:t>Adjust </a:t>
            </a:r>
            <a:r>
              <a:rPr lang="en-US" sz="2800" dirty="0"/>
              <a:t>the behavior of </a:t>
            </a:r>
            <a:r>
              <a:rPr lang="en-US" sz="2800" dirty="0" smtClean="0"/>
              <a:t>providers, </a:t>
            </a:r>
            <a:r>
              <a:rPr lang="en-US" sz="2800" dirty="0"/>
              <a:t>other </a:t>
            </a:r>
            <a:r>
              <a:rPr lang="en-US" sz="2800" dirty="0" smtClean="0"/>
              <a:t>staff </a:t>
            </a:r>
            <a:r>
              <a:rPr lang="en-US" sz="2800" dirty="0"/>
              <a:t>and </a:t>
            </a:r>
          </a:p>
          <a:p>
            <a:pPr marL="1255713" lvl="1" indent="0" defTabSz="865188">
              <a:lnSpc>
                <a:spcPts val="1600"/>
              </a:lnSpc>
              <a:spcBef>
                <a:spcPct val="10000"/>
              </a:spcBef>
              <a:spcAft>
                <a:spcPct val="10000"/>
              </a:spcAft>
              <a:buSzTx/>
              <a:buNone/>
            </a:pPr>
            <a:r>
              <a:rPr lang="en-US" sz="2800" dirty="0"/>
              <a:t>	the organization to support the </a:t>
            </a:r>
            <a:r>
              <a:rPr lang="en-US" sz="2800" dirty="0" smtClean="0"/>
              <a:t>individual’s </a:t>
            </a:r>
            <a:r>
              <a:rPr lang="en-US" sz="2800" dirty="0"/>
              <a:t>coping</a:t>
            </a:r>
          </a:p>
          <a:p>
            <a:pPr marL="1255713" lvl="1" indent="0" defTabSz="865188">
              <a:lnSpc>
                <a:spcPts val="1600"/>
              </a:lnSpc>
              <a:spcBef>
                <a:spcPct val="10000"/>
              </a:spcBef>
              <a:spcAft>
                <a:spcPct val="10000"/>
              </a:spcAft>
              <a:buSzTx/>
              <a:buNone/>
            </a:pPr>
            <a:r>
              <a:rPr lang="en-US" sz="2800" dirty="0"/>
              <a:t>	</a:t>
            </a:r>
            <a:r>
              <a:rPr lang="en-US" sz="2800" dirty="0" smtClean="0"/>
              <a:t>capacity</a:t>
            </a:r>
          </a:p>
          <a:p>
            <a:pPr marL="1712913" lvl="1" indent="-457200" defTabSz="865188">
              <a:lnSpc>
                <a:spcPts val="2000"/>
              </a:lnSpc>
              <a:spcBef>
                <a:spcPct val="10000"/>
              </a:spcBef>
              <a:spcAft>
                <a:spcPct val="10000"/>
              </a:spcAft>
              <a:buSzTx/>
              <a:buFont typeface="Wingdings" panose="05000000000000000000" pitchFamily="2" charset="2"/>
              <a:buChar char="§"/>
            </a:pPr>
            <a:endParaRPr lang="en-US" sz="2800" dirty="0"/>
          </a:p>
          <a:p>
            <a:pPr marL="1712913" lvl="1" indent="-457200" defTabSz="865188">
              <a:lnSpc>
                <a:spcPct val="90000"/>
              </a:lnSpc>
              <a:spcBef>
                <a:spcPct val="10000"/>
              </a:spcBef>
              <a:spcAft>
                <a:spcPct val="10000"/>
              </a:spcAft>
              <a:buSzTx/>
              <a:buFont typeface="Wingdings" panose="05000000000000000000" pitchFamily="2" charset="2"/>
              <a:buChar char="§"/>
            </a:pPr>
            <a:r>
              <a:rPr lang="en-US" sz="2800" dirty="0" smtClean="0"/>
              <a:t>Allow </a:t>
            </a:r>
            <a:r>
              <a:rPr lang="en-US" sz="2800" dirty="0"/>
              <a:t>survivors to manage their </a:t>
            </a:r>
            <a:r>
              <a:rPr lang="en-US" sz="2800" dirty="0" smtClean="0"/>
              <a:t>trauma symptoms </a:t>
            </a:r>
            <a:r>
              <a:rPr lang="en-US" sz="2800" dirty="0"/>
              <a:t>successfully so that they  are able to access, retain and benefit from the </a:t>
            </a:r>
            <a:r>
              <a:rPr lang="en-US" sz="2800" dirty="0" smtClean="0"/>
              <a:t>services</a:t>
            </a:r>
          </a:p>
          <a:p>
            <a:pPr marL="1541463" lvl="1" defTabSz="865188">
              <a:lnSpc>
                <a:spcPct val="90000"/>
              </a:lnSpc>
              <a:spcBef>
                <a:spcPct val="10000"/>
              </a:spcBef>
              <a:spcAft>
                <a:spcPct val="10000"/>
              </a:spcAft>
              <a:buSzTx/>
              <a:buFontTx/>
              <a:buChar char="•"/>
            </a:pPr>
            <a:endParaRPr lang="en-US" sz="2800" dirty="0"/>
          </a:p>
          <a:p>
            <a:pPr marL="1541463" lvl="1" defTabSz="865188">
              <a:lnSpc>
                <a:spcPct val="90000"/>
              </a:lnSpc>
              <a:spcBef>
                <a:spcPct val="10000"/>
              </a:spcBef>
              <a:spcAft>
                <a:spcPct val="10000"/>
              </a:spcAft>
              <a:buSzTx/>
              <a:buFontTx/>
              <a:buNone/>
            </a:pPr>
            <a:r>
              <a:rPr lang="en-US" sz="2800" dirty="0" smtClean="0"/>
              <a:t>				</a:t>
            </a:r>
            <a:endParaRPr lang="en-US" sz="1400" dirty="0"/>
          </a:p>
        </p:txBody>
      </p:sp>
      <p:sp>
        <p:nvSpPr>
          <p:cNvPr id="4" name="TextBox 3"/>
          <p:cNvSpPr txBox="1"/>
          <p:nvPr/>
        </p:nvSpPr>
        <p:spPr>
          <a:xfrm>
            <a:off x="7696200" y="5334000"/>
            <a:ext cx="1295400" cy="276999"/>
          </a:xfrm>
          <a:prstGeom prst="rect">
            <a:avLst/>
          </a:prstGeom>
          <a:noFill/>
        </p:spPr>
        <p:txBody>
          <a:bodyPr wrap="square" rtlCol="0">
            <a:spAutoFit/>
          </a:bodyPr>
          <a:lstStyle/>
          <a:p>
            <a:r>
              <a:rPr lang="en-US" sz="1200" dirty="0" smtClean="0"/>
              <a:t>(Harris &amp; </a:t>
            </a:r>
            <a:r>
              <a:rPr lang="en-US" sz="1200" dirty="0" err="1" smtClean="0"/>
              <a:t>Fallot</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13072"/>
            <a:ext cx="8229600" cy="1044328"/>
          </a:xfrm>
        </p:spPr>
        <p:txBody>
          <a:bodyPr>
            <a:normAutofit/>
          </a:bodyPr>
          <a:lstStyle/>
          <a:p>
            <a:r>
              <a:rPr lang="en-US" sz="4000" dirty="0" smtClean="0"/>
              <a:t>“Universal Precautions”</a:t>
            </a:r>
            <a:endParaRPr lang="en-US" sz="4000" dirty="0"/>
          </a:p>
        </p:txBody>
      </p:sp>
      <p:sp>
        <p:nvSpPr>
          <p:cNvPr id="4" name="Content Placeholder 3"/>
          <p:cNvSpPr>
            <a:spLocks noGrp="1"/>
          </p:cNvSpPr>
          <p:nvPr>
            <p:ph idx="1"/>
          </p:nvPr>
        </p:nvSpPr>
        <p:spPr>
          <a:xfrm>
            <a:off x="457200" y="2514600"/>
            <a:ext cx="8229600" cy="3182882"/>
          </a:xfrm>
        </p:spPr>
        <p:txBody>
          <a:bodyPr>
            <a:normAutofit/>
          </a:bodyPr>
          <a:lstStyle/>
          <a:p>
            <a:r>
              <a:rPr lang="en-US" sz="2800" dirty="0" smtClean="0"/>
              <a:t>Exposure to trauma is pervasive</a:t>
            </a:r>
          </a:p>
          <a:p>
            <a:r>
              <a:rPr lang="en-US" sz="2800" dirty="0" smtClean="0"/>
              <a:t>The impact of trauma is dramatically underestimated</a:t>
            </a:r>
          </a:p>
          <a:p>
            <a:pPr marL="0" indent="0">
              <a:buNone/>
            </a:pPr>
            <a:endParaRPr lang="en-US" sz="2800" dirty="0" smtClean="0"/>
          </a:p>
          <a:p>
            <a:pPr marL="0" indent="0">
              <a:buNone/>
            </a:pPr>
            <a:r>
              <a:rPr lang="en-US" sz="2800" b="1" u="sng" dirty="0" smtClean="0"/>
              <a:t>Therefore, assume EVERYONE has a trauma history.</a:t>
            </a:r>
            <a:endParaRPr lang="en-US" sz="2800" b="1" u="sng" dirty="0"/>
          </a:p>
        </p:txBody>
      </p:sp>
    </p:spTree>
    <p:extLst>
      <p:ext uri="{BB962C8B-B14F-4D97-AF65-F5344CB8AC3E}">
        <p14:creationId xmlns:p14="http://schemas.microsoft.com/office/powerpoint/2010/main" val="29797655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sz="4000" b="1" dirty="0" smtClean="0"/>
              <a:t>Trauma-Informed Care</a:t>
            </a:r>
            <a:endParaRPr lang="en-US" sz="4000" dirty="0"/>
          </a:p>
        </p:txBody>
      </p:sp>
      <p:sp>
        <p:nvSpPr>
          <p:cNvPr id="3" name="Content Placeholder 2"/>
          <p:cNvSpPr>
            <a:spLocks noGrp="1"/>
          </p:cNvSpPr>
          <p:nvPr>
            <p:ph idx="1"/>
          </p:nvPr>
        </p:nvSpPr>
        <p:spPr>
          <a:xfrm>
            <a:off x="1524000" y="2362200"/>
            <a:ext cx="6172200" cy="2914398"/>
          </a:xfrm>
        </p:spPr>
        <p:txBody>
          <a:bodyPr/>
          <a:lstStyle/>
          <a:p>
            <a:pPr algn="ctr">
              <a:buNone/>
            </a:pPr>
            <a:r>
              <a:rPr lang="en-US" sz="3200" b="1" dirty="0" smtClean="0"/>
              <a:t>Paradigm shift from…</a:t>
            </a:r>
          </a:p>
          <a:p>
            <a:pPr algn="ctr"/>
            <a:endParaRPr lang="en-US" dirty="0" smtClean="0"/>
          </a:p>
          <a:p>
            <a:pPr algn="ctr">
              <a:buNone/>
            </a:pPr>
            <a:r>
              <a:rPr lang="en-US" sz="3200" b="1" i="1" dirty="0" smtClean="0">
                <a:solidFill>
                  <a:srgbClr val="FF0000"/>
                </a:solidFill>
              </a:rPr>
              <a:t>What’s wrong with you?</a:t>
            </a:r>
          </a:p>
          <a:p>
            <a:pPr algn="ctr">
              <a:buNone/>
            </a:pPr>
            <a:r>
              <a:rPr lang="en-US" dirty="0" smtClean="0"/>
              <a:t>to</a:t>
            </a:r>
          </a:p>
          <a:p>
            <a:pPr algn="ctr">
              <a:buNone/>
            </a:pPr>
            <a:r>
              <a:rPr lang="en-US" sz="4400" b="1" dirty="0" smtClean="0">
                <a:solidFill>
                  <a:schemeClr val="accent5"/>
                </a:solidFill>
              </a:rPr>
              <a:t>What happened to you?</a:t>
            </a:r>
          </a:p>
        </p:txBody>
      </p:sp>
    </p:spTree>
    <p:extLst>
      <p:ext uri="{BB962C8B-B14F-4D97-AF65-F5344CB8AC3E}">
        <p14:creationId xmlns:p14="http://schemas.microsoft.com/office/powerpoint/2010/main" val="22904963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533400"/>
          </a:xfrm>
        </p:spPr>
        <p:txBody>
          <a:bodyPr>
            <a:normAutofit/>
          </a:bodyPr>
          <a:lstStyle/>
          <a:p>
            <a:pPr algn="ctr"/>
            <a:r>
              <a:rPr lang="en-US" sz="2800" dirty="0" smtClean="0"/>
              <a:t>The Trauma-Informed Care Pyramid</a:t>
            </a:r>
            <a:endParaRPr lang="en-US" sz="2800" dirty="0"/>
          </a:p>
        </p:txBody>
      </p:sp>
      <p:pic>
        <p:nvPicPr>
          <p:cNvPr id="5" name="Content Placeholder 4"/>
          <p:cNvPicPr>
            <a:picLocks noGrp="1"/>
          </p:cNvPicPr>
          <p:nvPr>
            <p:ph idx="1"/>
          </p:nvPr>
        </p:nvPicPr>
        <p:blipFill rotWithShape="1">
          <a:blip r:embed="rId3"/>
          <a:srcRect l="9455" t="9172" r="24519" b="7032"/>
          <a:stretch/>
        </p:blipFill>
        <p:spPr bwMode="auto">
          <a:xfrm>
            <a:off x="2209800" y="1323076"/>
            <a:ext cx="4419600" cy="4284819"/>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81992" y="5380909"/>
            <a:ext cx="8229600" cy="246221"/>
          </a:xfrm>
          <a:prstGeom prst="rect">
            <a:avLst/>
          </a:prstGeom>
          <a:noFill/>
        </p:spPr>
        <p:txBody>
          <a:bodyPr wrap="square" rtlCol="0">
            <a:spAutoFit/>
          </a:bodyPr>
          <a:lstStyle/>
          <a:p>
            <a:pPr algn="r"/>
            <a:r>
              <a:rPr lang="en-US" sz="1000" dirty="0" smtClean="0"/>
              <a:t>Raja, S., Hoersch, M., et al. (2014). </a:t>
            </a:r>
            <a:r>
              <a:rPr lang="en-US" sz="1000" i="1" dirty="0" smtClean="0"/>
              <a:t>JADA</a:t>
            </a:r>
            <a:endParaRPr lang="en-US" sz="1000" dirty="0"/>
          </a:p>
        </p:txBody>
      </p:sp>
    </p:spTree>
    <p:extLst>
      <p:ext uri="{BB962C8B-B14F-4D97-AF65-F5344CB8AC3E}">
        <p14:creationId xmlns:p14="http://schemas.microsoft.com/office/powerpoint/2010/main" val="202331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13072"/>
            <a:ext cx="8229600" cy="2644528"/>
          </a:xfrm>
        </p:spPr>
        <p:txBody>
          <a:bodyPr>
            <a:normAutofit/>
          </a:bodyPr>
          <a:lstStyle/>
          <a:p>
            <a:pPr algn="ctr"/>
            <a:r>
              <a:rPr lang="en-US" sz="6600" dirty="0" smtClean="0"/>
              <a:t>Trauma Stewardship</a:t>
            </a:r>
            <a:endParaRPr lang="en-US" sz="6600" dirty="0"/>
          </a:p>
        </p:txBody>
      </p:sp>
    </p:spTree>
    <p:extLst>
      <p:ext uri="{BB962C8B-B14F-4D97-AF65-F5344CB8AC3E}">
        <p14:creationId xmlns:p14="http://schemas.microsoft.com/office/powerpoint/2010/main" val="1666663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13072"/>
            <a:ext cx="7162800" cy="1143000"/>
          </a:xfrm>
        </p:spPr>
        <p:txBody>
          <a:bodyPr>
            <a:normAutofit fontScale="90000"/>
          </a:bodyPr>
          <a:lstStyle/>
          <a:p>
            <a:pPr algn="ctr"/>
            <a:r>
              <a:rPr lang="en-US" sz="5300" dirty="0" smtClean="0"/>
              <a:t>Success Stories</a:t>
            </a:r>
            <a:br>
              <a:rPr lang="en-US" sz="5300" dirty="0" smtClean="0"/>
            </a:br>
            <a:r>
              <a:rPr lang="en-US" dirty="0"/>
              <a:t>	</a:t>
            </a:r>
          </a:p>
        </p:txBody>
      </p:sp>
      <p:sp>
        <p:nvSpPr>
          <p:cNvPr id="3" name="Content Placeholder 2"/>
          <p:cNvSpPr>
            <a:spLocks noGrp="1"/>
          </p:cNvSpPr>
          <p:nvPr>
            <p:ph idx="1"/>
          </p:nvPr>
        </p:nvSpPr>
        <p:spPr>
          <a:xfrm>
            <a:off x="1219200" y="2325884"/>
            <a:ext cx="7467600" cy="3371598"/>
          </a:xfrm>
        </p:spPr>
        <p:txBody>
          <a:bodyPr>
            <a:normAutofit/>
          </a:bodyPr>
          <a:lstStyle/>
          <a:p>
            <a:pPr marL="0" indent="0">
              <a:buNone/>
            </a:pPr>
            <a:r>
              <a:rPr lang="en-US" sz="3600" dirty="0" smtClean="0"/>
              <a:t>Colorado</a:t>
            </a:r>
          </a:p>
          <a:p>
            <a:pPr marL="0" indent="0">
              <a:buNone/>
            </a:pPr>
            <a:r>
              <a:rPr lang="en-US" sz="3600" dirty="0" smtClean="0"/>
              <a:t>Wisconsin</a:t>
            </a:r>
          </a:p>
          <a:p>
            <a:pPr marL="0" indent="0">
              <a:buNone/>
            </a:pPr>
            <a:r>
              <a:rPr lang="en-US" sz="3600" dirty="0" smtClean="0"/>
              <a:t>Truman Medical College</a:t>
            </a:r>
          </a:p>
          <a:p>
            <a:pPr marL="0" indent="0">
              <a:buNone/>
            </a:pPr>
            <a:r>
              <a:rPr lang="en-US" sz="3600" dirty="0" smtClean="0"/>
              <a:t>Head Start</a:t>
            </a:r>
          </a:p>
          <a:p>
            <a:pPr marL="0" indent="0">
              <a:buNone/>
            </a:pPr>
            <a:r>
              <a:rPr lang="en-US" sz="3600" dirty="0" smtClean="0"/>
              <a:t>Tarpon Springs, FL</a:t>
            </a:r>
          </a:p>
          <a:p>
            <a:pPr marL="0" indent="0">
              <a:buNone/>
            </a:pPr>
            <a:endParaRPr lang="en-US" sz="3600" dirty="0"/>
          </a:p>
        </p:txBody>
      </p:sp>
    </p:spTree>
    <p:extLst>
      <p:ext uri="{BB962C8B-B14F-4D97-AF65-F5344CB8AC3E}">
        <p14:creationId xmlns:p14="http://schemas.microsoft.com/office/powerpoint/2010/main" val="13474764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3072"/>
            <a:ext cx="8229600" cy="815728"/>
          </a:xfrm>
        </p:spPr>
        <p:txBody>
          <a:bodyPr>
            <a:normAutofit/>
          </a:bodyPr>
          <a:lstStyle/>
          <a:p>
            <a:r>
              <a:rPr lang="en-US" sz="4000" dirty="0" smtClean="0"/>
              <a:t>Training Health Care Providers</a:t>
            </a:r>
            <a:endParaRPr lang="en-US" sz="4000" dirty="0"/>
          </a:p>
        </p:txBody>
      </p:sp>
      <p:sp>
        <p:nvSpPr>
          <p:cNvPr id="3" name="Content Placeholder 2"/>
          <p:cNvSpPr>
            <a:spLocks noGrp="1"/>
          </p:cNvSpPr>
          <p:nvPr>
            <p:ph idx="1"/>
          </p:nvPr>
        </p:nvSpPr>
        <p:spPr>
          <a:xfrm>
            <a:off x="457200" y="2057400"/>
            <a:ext cx="8229600" cy="3640082"/>
          </a:xfrm>
        </p:spPr>
        <p:txBody>
          <a:bodyPr/>
          <a:lstStyle/>
          <a:p>
            <a:pPr marL="0" indent="0">
              <a:buNone/>
            </a:pPr>
            <a:r>
              <a:rPr lang="en-US" sz="2800" b="1" dirty="0" smtClean="0"/>
              <a:t>Trauma-Informed Care for Health Care Providers: </a:t>
            </a:r>
          </a:p>
          <a:p>
            <a:pPr marL="0" indent="0">
              <a:buNone/>
            </a:pPr>
            <a:r>
              <a:rPr lang="en-US" sz="2800" b="1" dirty="0" smtClean="0"/>
              <a:t>On-line Clinical Cases</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To </a:t>
            </a:r>
            <a:r>
              <a:rPr lang="en-US" dirty="0"/>
              <a:t>increase knowledge and skills in trauma-informed </a:t>
            </a:r>
            <a:r>
              <a:rPr lang="en-US" dirty="0" smtClean="0"/>
              <a:t>care</a:t>
            </a:r>
          </a:p>
          <a:p>
            <a:pPr>
              <a:buFont typeface="Wingdings" panose="05000000000000000000" pitchFamily="2" charset="2"/>
              <a:buChar char="§"/>
            </a:pPr>
            <a:r>
              <a:rPr lang="en-US" dirty="0" smtClean="0"/>
              <a:t>Interactive case-based learning </a:t>
            </a:r>
          </a:p>
          <a:p>
            <a:pPr>
              <a:buFont typeface="Wingdings" panose="05000000000000000000" pitchFamily="2" charset="2"/>
              <a:buChar char="§"/>
            </a:pPr>
            <a:r>
              <a:rPr lang="en-US" dirty="0" smtClean="0"/>
              <a:t>Free-standing cases allow providers to self-tailor CMEs</a:t>
            </a:r>
          </a:p>
          <a:p>
            <a:pPr>
              <a:buFont typeface="Wingdings" panose="05000000000000000000" pitchFamily="2" charset="2"/>
              <a:buChar char="§"/>
            </a:pPr>
            <a:r>
              <a:rPr lang="en-US" dirty="0" smtClean="0"/>
              <a:t>Evidenced-based</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215209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0" indent="0"/>
            <a:r>
              <a:rPr lang="en-US" dirty="0"/>
              <a:t>Trauma-Informed Care for Health Care Providers: </a:t>
            </a:r>
            <a:br>
              <a:rPr lang="en-US" dirty="0"/>
            </a:br>
            <a:r>
              <a:rPr lang="en-US" dirty="0"/>
              <a:t>On-line Clinical Cases</a:t>
            </a:r>
            <a:br>
              <a:rPr lang="en-US" dirty="0"/>
            </a:br>
            <a:endParaRPr lang="en-US" dirty="0"/>
          </a:p>
        </p:txBody>
      </p:sp>
      <p:sp>
        <p:nvSpPr>
          <p:cNvPr id="5" name="Content Placeholder 4"/>
          <p:cNvSpPr>
            <a:spLocks noGrp="1"/>
          </p:cNvSpPr>
          <p:nvPr>
            <p:ph sz="half" idx="1"/>
          </p:nvPr>
        </p:nvSpPr>
        <p:spPr>
          <a:xfrm>
            <a:off x="457200" y="2057400"/>
            <a:ext cx="4038600" cy="3665823"/>
          </a:xfrm>
        </p:spPr>
        <p:txBody>
          <a:bodyPr>
            <a:noAutofit/>
          </a:bodyPr>
          <a:lstStyle/>
          <a:p>
            <a:pPr marL="0" indent="0">
              <a:buNone/>
            </a:pPr>
            <a:r>
              <a:rPr lang="en-US" sz="2000" u="sng" dirty="0" smtClean="0"/>
              <a:t>Introductory Cases</a:t>
            </a:r>
          </a:p>
          <a:p>
            <a:r>
              <a:rPr lang="en-US" sz="2000" dirty="0" smtClean="0"/>
              <a:t>Preventive care visit</a:t>
            </a:r>
          </a:p>
          <a:p>
            <a:r>
              <a:rPr lang="en-US" sz="2000" dirty="0" smtClean="0"/>
              <a:t>Acute care visit</a:t>
            </a:r>
          </a:p>
          <a:p>
            <a:r>
              <a:rPr lang="en-US" sz="2000" dirty="0" smtClean="0"/>
              <a:t>Chronic disease management </a:t>
            </a:r>
          </a:p>
        </p:txBody>
      </p:sp>
      <p:sp>
        <p:nvSpPr>
          <p:cNvPr id="6" name="Content Placeholder 5"/>
          <p:cNvSpPr>
            <a:spLocks noGrp="1"/>
          </p:cNvSpPr>
          <p:nvPr>
            <p:ph sz="half" idx="2"/>
          </p:nvPr>
        </p:nvSpPr>
        <p:spPr>
          <a:xfrm>
            <a:off x="4648200" y="2133600"/>
            <a:ext cx="4038600" cy="3733800"/>
          </a:xfrm>
        </p:spPr>
        <p:txBody>
          <a:bodyPr>
            <a:normAutofit fontScale="47500" lnSpcReduction="20000"/>
          </a:bodyPr>
          <a:lstStyle/>
          <a:p>
            <a:pPr marL="0" indent="0">
              <a:buNone/>
            </a:pPr>
            <a:r>
              <a:rPr lang="en-US" u="sng" dirty="0" smtClean="0"/>
              <a:t>Subsequent Cases</a:t>
            </a:r>
          </a:p>
          <a:p>
            <a:r>
              <a:rPr lang="en-US" dirty="0" smtClean="0"/>
              <a:t>Prenatal</a:t>
            </a:r>
          </a:p>
          <a:p>
            <a:r>
              <a:rPr lang="en-US" dirty="0" smtClean="0"/>
              <a:t>Obstetric</a:t>
            </a:r>
          </a:p>
          <a:p>
            <a:r>
              <a:rPr lang="en-US" dirty="0" smtClean="0"/>
              <a:t>Post-partum</a:t>
            </a:r>
          </a:p>
          <a:p>
            <a:r>
              <a:rPr lang="en-US" dirty="0" smtClean="0"/>
              <a:t>Pelvic exams with STI testing</a:t>
            </a:r>
          </a:p>
          <a:p>
            <a:r>
              <a:rPr lang="en-US" dirty="0" smtClean="0"/>
              <a:t>ER</a:t>
            </a:r>
          </a:p>
          <a:p>
            <a:r>
              <a:rPr lang="en-US" dirty="0" smtClean="0"/>
              <a:t>Hospitalization</a:t>
            </a:r>
          </a:p>
          <a:p>
            <a:r>
              <a:rPr lang="en-US" dirty="0" smtClean="0"/>
              <a:t>Ophthalmologic care</a:t>
            </a:r>
          </a:p>
          <a:p>
            <a:r>
              <a:rPr lang="en-US" dirty="0" smtClean="0"/>
              <a:t>Pain clinic</a:t>
            </a:r>
          </a:p>
          <a:p>
            <a:r>
              <a:rPr lang="en-US" dirty="0" smtClean="0"/>
              <a:t>Sleep clinic</a:t>
            </a:r>
          </a:p>
          <a:p>
            <a:r>
              <a:rPr lang="en-US" dirty="0" smtClean="0"/>
              <a:t>Office  Procedures – biopsies cardiac imaging</a:t>
            </a:r>
          </a:p>
          <a:p>
            <a:r>
              <a:rPr lang="en-US" dirty="0" smtClean="0"/>
              <a:t>Surgical care</a:t>
            </a:r>
          </a:p>
          <a:p>
            <a:r>
              <a:rPr lang="en-US" dirty="0" smtClean="0"/>
              <a:t>Women Veterans</a:t>
            </a:r>
          </a:p>
          <a:p>
            <a:r>
              <a:rPr lang="en-US" dirty="0" smtClean="0"/>
              <a:t>Incarcerated and recently released</a:t>
            </a:r>
          </a:p>
          <a:p>
            <a:r>
              <a:rPr lang="en-US" dirty="0" smtClean="0"/>
              <a:t>Elderly </a:t>
            </a:r>
          </a:p>
          <a:p>
            <a:r>
              <a:rPr lang="en-US" dirty="0" smtClean="0"/>
              <a:t>LGBTQ</a:t>
            </a:r>
          </a:p>
          <a:p>
            <a:r>
              <a:rPr lang="en-US" dirty="0" smtClean="0"/>
              <a:t>Pediatric </a:t>
            </a:r>
          </a:p>
        </p:txBody>
      </p:sp>
    </p:spTree>
    <p:extLst>
      <p:ext uri="{BB962C8B-B14F-4D97-AF65-F5344CB8AC3E}">
        <p14:creationId xmlns:p14="http://schemas.microsoft.com/office/powerpoint/2010/main" val="29651106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13072"/>
            <a:ext cx="8229600" cy="1425328"/>
          </a:xfrm>
        </p:spPr>
        <p:txBody>
          <a:bodyPr>
            <a:noAutofit/>
          </a:bodyPr>
          <a:lstStyle/>
          <a:p>
            <a:r>
              <a:rPr lang="en-US" sz="4800" dirty="0" smtClean="0"/>
              <a:t>Women and Trauma </a:t>
            </a:r>
            <a:br>
              <a:rPr lang="en-US" sz="4800" dirty="0" smtClean="0"/>
            </a:br>
            <a:r>
              <a:rPr lang="en-US" sz="4800" dirty="0" smtClean="0"/>
              <a:t>Federal Partners Committee</a:t>
            </a:r>
            <a:endParaRPr lang="en-US" sz="4800" dirty="0"/>
          </a:p>
        </p:txBody>
      </p:sp>
      <p:sp>
        <p:nvSpPr>
          <p:cNvPr id="8" name="Content Placeholder 7"/>
          <p:cNvSpPr>
            <a:spLocks noGrp="1"/>
          </p:cNvSpPr>
          <p:nvPr>
            <p:ph idx="1"/>
          </p:nvPr>
        </p:nvSpPr>
        <p:spPr>
          <a:xfrm>
            <a:off x="609600" y="2819400"/>
            <a:ext cx="8077200" cy="2878082"/>
          </a:xfrm>
        </p:spPr>
        <p:txBody>
          <a:bodyPr>
            <a:normAutofit fontScale="77500" lnSpcReduction="20000"/>
          </a:bodyPr>
          <a:lstStyle/>
          <a:p>
            <a:pPr marL="0" indent="0" algn="ctr">
              <a:buNone/>
            </a:pPr>
            <a:r>
              <a:rPr lang="en-US" sz="4600" b="1" dirty="0" smtClean="0"/>
              <a:t>Building a Trauma Informed Nation: Moving from Conversation to Action</a:t>
            </a:r>
          </a:p>
          <a:p>
            <a:pPr marL="0" indent="0" algn="ctr">
              <a:buNone/>
            </a:pPr>
            <a:endParaRPr lang="en-US" sz="4000" dirty="0" smtClean="0"/>
          </a:p>
          <a:p>
            <a:pPr marL="0" indent="0" algn="ctr">
              <a:buNone/>
            </a:pPr>
            <a:r>
              <a:rPr lang="en-US" sz="4000" dirty="0"/>
              <a:t>Webcast </a:t>
            </a:r>
            <a:r>
              <a:rPr lang="en-US" sz="4000" dirty="0" smtClean="0"/>
              <a:t>Event and local stakeholder </a:t>
            </a:r>
            <a:r>
              <a:rPr lang="en-US" sz="4000" dirty="0" err="1" smtClean="0"/>
              <a:t>convenings</a:t>
            </a:r>
            <a:r>
              <a:rPr lang="en-US" sz="4000" dirty="0" smtClean="0"/>
              <a:t> </a:t>
            </a:r>
            <a:endParaRPr lang="en-US" sz="4000" dirty="0"/>
          </a:p>
          <a:p>
            <a:pPr marL="0" indent="0" algn="ctr">
              <a:buNone/>
            </a:pPr>
            <a:r>
              <a:rPr lang="en-US" sz="4000" dirty="0" smtClean="0"/>
              <a:t>September 29-30, 2015</a:t>
            </a:r>
            <a:endParaRPr lang="en-US" sz="4000" dirty="0"/>
          </a:p>
        </p:txBody>
      </p:sp>
    </p:spTree>
    <p:extLst>
      <p:ext uri="{BB962C8B-B14F-4D97-AF65-F5344CB8AC3E}">
        <p14:creationId xmlns:p14="http://schemas.microsoft.com/office/powerpoint/2010/main" val="863346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13072"/>
            <a:ext cx="8229600" cy="891928"/>
          </a:xfrm>
        </p:spPr>
        <p:txBody>
          <a:bodyPr>
            <a:normAutofit/>
          </a:bodyPr>
          <a:lstStyle/>
          <a:p>
            <a:r>
              <a:rPr lang="en-US" sz="4000" dirty="0" smtClean="0"/>
              <a:t>Effects of Trauma</a:t>
            </a:r>
            <a:endParaRPr lang="en-US" sz="4000" dirty="0"/>
          </a:p>
        </p:txBody>
      </p:sp>
      <p:sp>
        <p:nvSpPr>
          <p:cNvPr id="6" name="Content Placeholder 5"/>
          <p:cNvSpPr>
            <a:spLocks noGrp="1"/>
          </p:cNvSpPr>
          <p:nvPr>
            <p:ph idx="1"/>
          </p:nvPr>
        </p:nvSpPr>
        <p:spPr>
          <a:xfrm>
            <a:off x="1219200" y="2325884"/>
            <a:ext cx="7467600" cy="3371598"/>
          </a:xfrm>
        </p:spPr>
        <p:txBody>
          <a:bodyPr/>
          <a:lstStyle/>
          <a:p>
            <a:r>
              <a:rPr lang="en-US" dirty="0"/>
              <a:t>I</a:t>
            </a:r>
            <a:r>
              <a:rPr lang="en-US" dirty="0" smtClean="0"/>
              <a:t>nability </a:t>
            </a:r>
            <a:r>
              <a:rPr lang="en-US" dirty="0"/>
              <a:t>to cope with the normal stresses </a:t>
            </a:r>
            <a:r>
              <a:rPr lang="en-US" dirty="0" smtClean="0"/>
              <a:t>of </a:t>
            </a:r>
            <a:r>
              <a:rPr lang="en-US" dirty="0"/>
              <a:t>daily </a:t>
            </a:r>
            <a:r>
              <a:rPr lang="en-US" dirty="0" smtClean="0"/>
              <a:t>life</a:t>
            </a:r>
          </a:p>
          <a:p>
            <a:r>
              <a:rPr lang="en-US" dirty="0" smtClean="0"/>
              <a:t>Difficulty trusting others </a:t>
            </a:r>
          </a:p>
          <a:p>
            <a:r>
              <a:rPr lang="en-US" dirty="0" smtClean="0"/>
              <a:t>Difficulty managing emotions</a:t>
            </a:r>
          </a:p>
          <a:p>
            <a:r>
              <a:rPr lang="en-US" dirty="0" smtClean="0"/>
              <a:t>Memory and attention deficits </a:t>
            </a:r>
          </a:p>
          <a:p>
            <a:r>
              <a:rPr lang="en-US" dirty="0" smtClean="0"/>
              <a:t>Behavior changes</a:t>
            </a:r>
          </a:p>
          <a:p>
            <a:r>
              <a:rPr lang="en-US" dirty="0" smtClean="0"/>
              <a:t>Altered neuro-physiology </a:t>
            </a:r>
          </a:p>
          <a:p>
            <a:r>
              <a:rPr lang="en-US" dirty="0" smtClean="0"/>
              <a:t>Health impairment</a:t>
            </a:r>
            <a:endParaRPr lang="en-US" dirty="0"/>
          </a:p>
        </p:txBody>
      </p:sp>
    </p:spTree>
    <p:extLst>
      <p:ext uri="{BB962C8B-B14F-4D97-AF65-F5344CB8AC3E}">
        <p14:creationId xmlns:p14="http://schemas.microsoft.com/office/powerpoint/2010/main" val="32207667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3072"/>
            <a:ext cx="8229600" cy="739528"/>
          </a:xfrm>
        </p:spPr>
        <p:txBody>
          <a:bodyPr>
            <a:noAutofit/>
          </a:bodyPr>
          <a:lstStyle/>
          <a:p>
            <a:r>
              <a:rPr lang="en-US" sz="4400" dirty="0" smtClean="0"/>
              <a:t>Resources</a:t>
            </a:r>
            <a:endParaRPr lang="en-US" sz="4400" dirty="0"/>
          </a:p>
        </p:txBody>
      </p:sp>
      <p:sp>
        <p:nvSpPr>
          <p:cNvPr id="3" name="Content Placeholder 2"/>
          <p:cNvSpPr>
            <a:spLocks noGrp="1"/>
          </p:cNvSpPr>
          <p:nvPr>
            <p:ph idx="1"/>
          </p:nvPr>
        </p:nvSpPr>
        <p:spPr>
          <a:xfrm>
            <a:off x="1447800" y="1981200"/>
            <a:ext cx="7239000" cy="3716282"/>
          </a:xfrm>
        </p:spPr>
        <p:txBody>
          <a:bodyPr>
            <a:normAutofit fontScale="92500" lnSpcReduction="10000"/>
          </a:bodyPr>
          <a:lstStyle/>
          <a:p>
            <a:r>
              <a:rPr lang="en-US" dirty="0" smtClean="0"/>
              <a:t>National Center for </a:t>
            </a:r>
            <a:r>
              <a:rPr lang="en-US" dirty="0"/>
              <a:t>Trauma-Informed Care </a:t>
            </a:r>
            <a:r>
              <a:rPr lang="en-US" dirty="0">
                <a:hlinkClick r:id="rId3"/>
              </a:rPr>
              <a:t>http://</a:t>
            </a:r>
            <a:r>
              <a:rPr lang="en-US" dirty="0" smtClean="0">
                <a:hlinkClick r:id="rId3"/>
              </a:rPr>
              <a:t>beta.samhsa.gov/nctic</a:t>
            </a:r>
            <a:endParaRPr lang="en-US" dirty="0"/>
          </a:p>
          <a:p>
            <a:pPr marL="0" indent="0">
              <a:buNone/>
            </a:pPr>
            <a:endParaRPr lang="en-US" dirty="0" smtClean="0"/>
          </a:p>
          <a:p>
            <a:r>
              <a:rPr lang="en-US" dirty="0" smtClean="0"/>
              <a:t>ACEStudy.org</a:t>
            </a:r>
          </a:p>
          <a:p>
            <a:pPr marL="0" indent="0">
              <a:buNone/>
            </a:pPr>
            <a:endParaRPr lang="en-US" dirty="0" smtClean="0"/>
          </a:p>
          <a:p>
            <a:r>
              <a:rPr lang="en-US" dirty="0" smtClean="0"/>
              <a:t>ACEStoohigh.com</a:t>
            </a:r>
          </a:p>
          <a:p>
            <a:endParaRPr lang="en-US" dirty="0"/>
          </a:p>
          <a:p>
            <a:r>
              <a:rPr lang="en-US" dirty="0" smtClean="0"/>
              <a:t>Wisconsin Department of Health Services –Trauma-informed Care Website  </a:t>
            </a:r>
            <a:r>
              <a:rPr lang="en-US" dirty="0" smtClean="0">
                <a:hlinkClick r:id="rId4"/>
              </a:rPr>
              <a:t>www.dhs.wisconsin.gov/tic/principles.htm</a:t>
            </a:r>
            <a:endParaRPr lang="en-US" dirty="0" smtClean="0"/>
          </a:p>
          <a:p>
            <a:endParaRPr lang="en-US" dirty="0"/>
          </a:p>
        </p:txBody>
      </p:sp>
    </p:spTree>
    <p:extLst>
      <p:ext uri="{BB962C8B-B14F-4D97-AF65-F5344CB8AC3E}">
        <p14:creationId xmlns:p14="http://schemas.microsoft.com/office/powerpoint/2010/main" val="1546079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2743200"/>
          </a:xfrm>
        </p:spPr>
        <p:txBody>
          <a:bodyPr>
            <a:noAutofit/>
          </a:bodyPr>
          <a:lstStyle/>
          <a:p>
            <a:pPr algn="ctr"/>
            <a:r>
              <a:rPr lang="en-US" sz="6000" dirty="0" smtClean="0"/>
              <a:t>Questions</a:t>
            </a:r>
            <a:br>
              <a:rPr lang="en-US" sz="6000" dirty="0" smtClean="0"/>
            </a:br>
            <a:r>
              <a:rPr lang="en-US" sz="6000" dirty="0" smtClean="0"/>
              <a:t>and </a:t>
            </a:r>
            <a:br>
              <a:rPr lang="en-US" sz="6000" dirty="0" smtClean="0"/>
            </a:br>
            <a:r>
              <a:rPr lang="en-US" sz="6000" dirty="0" smtClean="0"/>
              <a:t>Comments</a:t>
            </a:r>
            <a:endParaRPr lang="en-US" sz="6000" dirty="0"/>
          </a:p>
        </p:txBody>
      </p:sp>
      <p:sp>
        <p:nvSpPr>
          <p:cNvPr id="3" name="Content Placeholder 2"/>
          <p:cNvSpPr>
            <a:spLocks noGrp="1"/>
          </p:cNvSpPr>
          <p:nvPr>
            <p:ph idx="1"/>
          </p:nvPr>
        </p:nvSpPr>
        <p:spPr>
          <a:xfrm flipV="1">
            <a:off x="8732517" y="5974080"/>
            <a:ext cx="106683"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1056417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pPr algn="ctr"/>
            <a:r>
              <a:rPr lang="en-US" sz="4400" dirty="0" smtClean="0"/>
              <a:t>Contact Info</a:t>
            </a:r>
            <a:endParaRPr lang="en-US" sz="4400" dirty="0"/>
          </a:p>
        </p:txBody>
      </p:sp>
      <p:sp>
        <p:nvSpPr>
          <p:cNvPr id="3" name="Content Placeholder 2"/>
          <p:cNvSpPr>
            <a:spLocks noGrp="1"/>
          </p:cNvSpPr>
          <p:nvPr>
            <p:ph idx="1"/>
          </p:nvPr>
        </p:nvSpPr>
        <p:spPr>
          <a:xfrm>
            <a:off x="1371600" y="2057400"/>
            <a:ext cx="6248400" cy="3832192"/>
          </a:xfrm>
        </p:spPr>
        <p:txBody>
          <a:bodyPr>
            <a:normAutofit/>
          </a:bodyPr>
          <a:lstStyle/>
          <a:p>
            <a:pPr>
              <a:buNone/>
            </a:pPr>
            <a:r>
              <a:rPr lang="en-US" sz="2800" b="1" dirty="0" smtClean="0"/>
              <a:t>Michelle D. Hoersch, MS</a:t>
            </a:r>
          </a:p>
          <a:p>
            <a:pPr>
              <a:buNone/>
            </a:pPr>
            <a:r>
              <a:rPr lang="en-US" dirty="0" smtClean="0"/>
              <a:t>Office on Women's Health - Region V</a:t>
            </a:r>
          </a:p>
          <a:p>
            <a:pPr>
              <a:buNone/>
            </a:pPr>
            <a:r>
              <a:rPr lang="en-US" dirty="0" smtClean="0"/>
              <a:t>U.S. Department of Health and Human Services</a:t>
            </a:r>
          </a:p>
          <a:p>
            <a:pPr>
              <a:buNone/>
            </a:pPr>
            <a:r>
              <a:rPr lang="en-US" dirty="0" smtClean="0"/>
              <a:t>312-353-8122</a:t>
            </a:r>
          </a:p>
          <a:p>
            <a:pPr>
              <a:buNone/>
            </a:pPr>
            <a:r>
              <a:rPr lang="en-US" u="sng" dirty="0" smtClean="0">
                <a:hlinkClick r:id="rId3"/>
              </a:rPr>
              <a:t>michelle.hoersch@hhs.gov</a:t>
            </a:r>
            <a:endParaRPr lang="en-US" dirty="0" smtClean="0"/>
          </a:p>
          <a:p>
            <a:pPr>
              <a:buNone/>
            </a:pPr>
            <a:r>
              <a:rPr lang="en-US" u="sng" dirty="0" smtClean="0">
                <a:hlinkClick r:id="rId4" action="ppaction://hlinkfile"/>
              </a:rPr>
              <a:t>www.womenshealth.gov</a:t>
            </a:r>
            <a:endParaRPr lang="en-US" dirty="0" smtClean="0"/>
          </a:p>
          <a:p>
            <a:pPr>
              <a:buNone/>
            </a:pPr>
            <a:r>
              <a:rPr lang="en-US" dirty="0" smtClean="0"/>
              <a:t> </a:t>
            </a:r>
          </a:p>
          <a:p>
            <a:endParaRPr lang="en-US" dirty="0"/>
          </a:p>
        </p:txBody>
      </p:sp>
      <p:sp>
        <p:nvSpPr>
          <p:cNvPr id="4" name="Content Placeholder 2"/>
          <p:cNvSpPr txBox="1">
            <a:spLocks/>
          </p:cNvSpPr>
          <p:nvPr/>
        </p:nvSpPr>
        <p:spPr>
          <a:xfrm>
            <a:off x="4572000" y="1905000"/>
            <a:ext cx="4572000" cy="37338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16472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013072"/>
            <a:ext cx="7239000" cy="1143000"/>
          </a:xfrm>
        </p:spPr>
        <p:txBody>
          <a:bodyPr>
            <a:normAutofit/>
          </a:bodyPr>
          <a:lstStyle/>
          <a:p>
            <a:r>
              <a:rPr lang="en-US" sz="4400" dirty="0" smtClean="0"/>
              <a:t>My interest in trauma…</a:t>
            </a:r>
            <a:endParaRPr lang="en-US" sz="4400" dirty="0"/>
          </a:p>
        </p:txBody>
      </p:sp>
      <p:sp>
        <p:nvSpPr>
          <p:cNvPr id="3" name="Content Placeholder 2"/>
          <p:cNvSpPr>
            <a:spLocks noGrp="1"/>
          </p:cNvSpPr>
          <p:nvPr>
            <p:ph idx="1"/>
          </p:nvPr>
        </p:nvSpPr>
        <p:spPr>
          <a:xfrm>
            <a:off x="1981200" y="2590800"/>
            <a:ext cx="6705600" cy="3864008"/>
          </a:xfrm>
        </p:spPr>
        <p:txBody>
          <a:bodyPr/>
          <a:lstStyle/>
          <a:p>
            <a:pPr>
              <a:buNone/>
            </a:pPr>
            <a:r>
              <a:rPr lang="en-US" dirty="0" smtClean="0"/>
              <a:t>…began with a trip to site visit a prison</a:t>
            </a:r>
            <a:endParaRPr lang="en-US" dirty="0"/>
          </a:p>
        </p:txBody>
      </p:sp>
    </p:spTree>
    <p:extLst>
      <p:ext uri="{BB962C8B-B14F-4D97-AF65-F5344CB8AC3E}">
        <p14:creationId xmlns:p14="http://schemas.microsoft.com/office/powerpoint/2010/main" val="1785360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013072"/>
            <a:ext cx="7543800" cy="2644528"/>
          </a:xfrm>
        </p:spPr>
        <p:txBody>
          <a:bodyPr>
            <a:normAutofit/>
          </a:bodyPr>
          <a:lstStyle/>
          <a:p>
            <a:r>
              <a:rPr lang="en-US" sz="6000" dirty="0" smtClean="0"/>
              <a:t>How common are traumatic exposures?</a:t>
            </a:r>
            <a:endParaRPr lang="en-US" sz="6000" dirty="0"/>
          </a:p>
        </p:txBody>
      </p:sp>
    </p:spTree>
    <p:extLst>
      <p:ext uri="{BB962C8B-B14F-4D97-AF65-F5344CB8AC3E}">
        <p14:creationId xmlns:p14="http://schemas.microsoft.com/office/powerpoint/2010/main" val="3913306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WH Purple Theme">
  <a:themeElements>
    <a:clrScheme name="OWH">
      <a:dk1>
        <a:sysClr val="windowText" lastClr="000000"/>
      </a:dk1>
      <a:lt1>
        <a:sysClr val="window" lastClr="FFFFFF"/>
      </a:lt1>
      <a:dk2>
        <a:srgbClr val="582C83"/>
      </a:dk2>
      <a:lt2>
        <a:srgbClr val="DDCCEE"/>
      </a:lt2>
      <a:accent1>
        <a:srgbClr val="582C83"/>
      </a:accent1>
      <a:accent2>
        <a:srgbClr val="009FDF"/>
      </a:accent2>
      <a:accent3>
        <a:srgbClr val="DDCCEE"/>
      </a:accent3>
      <a:accent4>
        <a:srgbClr val="C5EEFF"/>
      </a:accent4>
      <a:accent5>
        <a:srgbClr val="582C83"/>
      </a:accent5>
      <a:accent6>
        <a:srgbClr val="009FDF"/>
      </a:accent6>
      <a:hlink>
        <a:srgbClr val="0000FF"/>
      </a:hlink>
      <a:folHlink>
        <a:srgbClr val="800080"/>
      </a:folHlink>
    </a:clrScheme>
    <a:fontScheme name="OWH PowerPoint">
      <a:majorFont>
        <a:latin typeface="Calibri"/>
        <a:ea typeface=""/>
        <a:cs typeface=""/>
      </a:majorFont>
      <a:minorFont>
        <a:latin typeface="Calibri"/>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OWH_PPT_Template Purple</Template>
  <TotalTime>6276</TotalTime>
  <Words>3788</Words>
  <Application>Microsoft Office PowerPoint</Application>
  <PresentationFormat>On-screen Show (4:3)</PresentationFormat>
  <Paragraphs>651</Paragraphs>
  <Slides>72</Slides>
  <Notes>65</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OWH Purple Theme</vt:lpstr>
      <vt:lpstr>The Value of Integrating Trauma-Informed Approaches to Improve Care and Services </vt:lpstr>
      <vt:lpstr>Office on Women’s Health</vt:lpstr>
      <vt:lpstr>Trauma-Informed Approaches</vt:lpstr>
      <vt:lpstr>Collaboration </vt:lpstr>
      <vt:lpstr>Functional Definition of Trauma</vt:lpstr>
      <vt:lpstr>SAMHSA’s Definition of Trauma The 3 E’s</vt:lpstr>
      <vt:lpstr>Effects of Trauma</vt:lpstr>
      <vt:lpstr>My interest in trauma…</vt:lpstr>
      <vt:lpstr>How common are traumatic exposures?</vt:lpstr>
      <vt:lpstr>Prevalence of Trauma in the U.S. Rape and Sexual Assault</vt:lpstr>
      <vt:lpstr>Prevalence  Child Abuse in America</vt:lpstr>
      <vt:lpstr>Prevalence of Trauma  in the U.S. Intimate Partner Violence</vt:lpstr>
      <vt:lpstr>Prevalence of Trauma in the U.S.    Childhood Sexual Abuse</vt:lpstr>
      <vt:lpstr>Military Sexual Trauma</vt:lpstr>
      <vt:lpstr>Elder Abuse</vt:lpstr>
      <vt:lpstr>Trauma in the U.S. Natural Disasters and Terrorism</vt:lpstr>
      <vt:lpstr> Trauma in the U.S. Historical Trauma</vt:lpstr>
      <vt:lpstr>Trauma in the U.S.   Intergenerational Trauma </vt:lpstr>
      <vt:lpstr>Prevalence of Trauma  in the U.S.</vt:lpstr>
      <vt:lpstr>Toxic Stress and Trauma</vt:lpstr>
      <vt:lpstr>PowerPoint Presentation</vt:lpstr>
      <vt:lpstr>PowerPoint Presentation</vt:lpstr>
      <vt:lpstr>Allostatic Load</vt:lpstr>
      <vt:lpstr>The Impact of Trauma  is dramatically underestimated</vt:lpstr>
      <vt:lpstr>Short Term Consequences</vt:lpstr>
      <vt:lpstr>Behavioral Aftermath</vt:lpstr>
      <vt:lpstr>Psychological Aftermath</vt:lpstr>
      <vt:lpstr>Long Term Consequences</vt:lpstr>
      <vt:lpstr>Why?  What’s the relationship among trauma and poor health outcomes?</vt:lpstr>
      <vt:lpstr>The Adverse Childhood Experience (ACE) Study</vt:lpstr>
      <vt:lpstr>What is an ACE?  10 types of childhood trauma measured  in the ACE Study</vt:lpstr>
      <vt:lpstr>ACE Scores</vt:lpstr>
      <vt:lpstr>The Philadelphia Urban ACE Study</vt:lpstr>
      <vt:lpstr>The Philadelphia Urban ACE Study</vt:lpstr>
      <vt:lpstr>ACE Study Findings</vt:lpstr>
      <vt:lpstr>Adverse Childhood Experiences ACEs have a strong influence on:</vt:lpstr>
      <vt:lpstr>PowerPoint Presentation</vt:lpstr>
      <vt:lpstr>PowerPoint Presentation</vt:lpstr>
      <vt:lpstr>PowerPoint Presentation</vt:lpstr>
      <vt:lpstr>PowerPoint Presentation</vt:lpstr>
      <vt:lpstr>PowerPoint Presentation</vt:lpstr>
      <vt:lpstr>PowerPoint Presentation</vt:lpstr>
      <vt:lpstr>The ACE Score and Risk Factors for HIV/AIDS</vt:lpstr>
      <vt:lpstr>IV Drug Use</vt:lpstr>
      <vt:lpstr>ACE Study Findings Sexually Transmitted Infections</vt:lpstr>
      <vt:lpstr>PowerPoint Presentation</vt:lpstr>
      <vt:lpstr>Adverse Childhood Experiences and Sexual Risk Behaviors in Women: A Retrospective Cohort Study</vt:lpstr>
      <vt:lpstr>The ACE Pyramid</vt:lpstr>
      <vt:lpstr>High Risk Behavior or  Coping?</vt:lpstr>
      <vt:lpstr>        A quote from Dr. Felitti:   “It’s hard to give something up     that almost works.” </vt:lpstr>
      <vt:lpstr>In Summary,  the ACE Study indicates…</vt:lpstr>
      <vt:lpstr>What does this look like in the clinical setting?</vt:lpstr>
      <vt:lpstr>Utilization of Medical Services</vt:lpstr>
      <vt:lpstr>Utilization of Preventive Care</vt:lpstr>
      <vt:lpstr>Secondary Victimization</vt:lpstr>
      <vt:lpstr>The Results of Secondary Victimization</vt:lpstr>
      <vt:lpstr>Specific Examples</vt:lpstr>
      <vt:lpstr>What Helps to Create Favorable Outcomes?</vt:lpstr>
      <vt:lpstr>Trauma-Informed Care</vt:lpstr>
      <vt:lpstr>What is Trauma-Informed Care?</vt:lpstr>
      <vt:lpstr>Trauma-informed Services</vt:lpstr>
      <vt:lpstr>“Universal Precautions”</vt:lpstr>
      <vt:lpstr>Trauma-Informed Care</vt:lpstr>
      <vt:lpstr>The Trauma-Informed Care Pyramid</vt:lpstr>
      <vt:lpstr>Trauma Stewardship</vt:lpstr>
      <vt:lpstr>Success Stories  </vt:lpstr>
      <vt:lpstr>Training Health Care Providers</vt:lpstr>
      <vt:lpstr>Trauma-Informed Care for Health Care Providers:  On-line Clinical Cases </vt:lpstr>
      <vt:lpstr>Women and Trauma  Federal Partners Committee</vt:lpstr>
      <vt:lpstr>Resources</vt:lpstr>
      <vt:lpstr>Questions and  Comments</vt:lpstr>
      <vt:lpstr>Contact Info</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Trauma-Informed Care:  What Health and Social Service Providers Need to Know to Improve Patient Care</dc:title>
  <dc:creator>DHHS</dc:creator>
  <cp:lastModifiedBy>Boyer, Carol - ODEP</cp:lastModifiedBy>
  <cp:revision>189</cp:revision>
  <dcterms:created xsi:type="dcterms:W3CDTF">2013-04-04T16:47:07Z</dcterms:created>
  <dcterms:modified xsi:type="dcterms:W3CDTF">2015-06-23T15:48:57Z</dcterms:modified>
</cp:coreProperties>
</file>